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1" r:id="rId4"/>
    <p:sldId id="263" r:id="rId5"/>
    <p:sldId id="264" r:id="rId6"/>
    <p:sldId id="265" r:id="rId7"/>
    <p:sldId id="266" r:id="rId8"/>
    <p:sldId id="262" r:id="rId9"/>
    <p:sldId id="267" r:id="rId10"/>
    <p:sldId id="268" r:id="rId11"/>
    <p:sldId id="269" r:id="rId12"/>
    <p:sldId id="271" r:id="rId13"/>
    <p:sldId id="273" r:id="rId14"/>
    <p:sldId id="272" r:id="rId15"/>
    <p:sldId id="270" r:id="rId16"/>
    <p:sldId id="274" r:id="rId17"/>
    <p:sldId id="275" r:id="rId18"/>
    <p:sldId id="276" r:id="rId19"/>
    <p:sldId id="278" r:id="rId20"/>
    <p:sldId id="303" r:id="rId21"/>
    <p:sldId id="279" r:id="rId22"/>
    <p:sldId id="280" r:id="rId23"/>
    <p:sldId id="281" r:id="rId24"/>
    <p:sldId id="282" r:id="rId25"/>
    <p:sldId id="283" r:id="rId26"/>
    <p:sldId id="284" r:id="rId27"/>
    <p:sldId id="297" r:id="rId28"/>
    <p:sldId id="285" r:id="rId29"/>
    <p:sldId id="286" r:id="rId30"/>
    <p:sldId id="298" r:id="rId31"/>
    <p:sldId id="287" r:id="rId32"/>
    <p:sldId id="289" r:id="rId33"/>
    <p:sldId id="290" r:id="rId34"/>
    <p:sldId id="299" r:id="rId35"/>
    <p:sldId id="301" r:id="rId36"/>
    <p:sldId id="300" r:id="rId37"/>
    <p:sldId id="293" r:id="rId38"/>
    <p:sldId id="294" r:id="rId39"/>
    <p:sldId id="296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99"/>
    <a:srgbClr val="FF99FF"/>
    <a:srgbClr val="0033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D4ACE-8B20-468F-8955-24BBE7436EBB}" type="datetimeFigureOut">
              <a:rPr lang="en-ZA" smtClean="0"/>
              <a:t>2015-01-29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D1483-88AE-4CCF-BEBB-D4D9F4C5885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3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D1483-88AE-4CCF-BEBB-D4D9F4C5885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9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6AF5-CCD7-408C-80B0-463A370B3F5B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97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9BBF-5ECE-4A35-9C07-59554C745B5A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32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3F0E-C751-4BAF-BDE7-B734785B67B6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921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016C-D412-48FC-8531-9026B85540EE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773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5D44-EC9E-46BF-94FF-36477CF446DE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58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773F-D191-42DB-B2E7-6078CDDCE24C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004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8864-0AFD-49FF-9276-F39B0E50466E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5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9BC6-A284-4DCC-9FCC-0C87D9E9D9C6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04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D639-3AFF-4303-AB5E-E56F2D064920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27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F302-2921-43B5-9976-4A708FCE88C9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265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E4CD-C664-4A63-8F45-CB5CB45D8E8B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2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1660-646B-4219-80AD-CE495AC3A9F6}" type="datetime1">
              <a:rPr lang="en-ZA" smtClean="0"/>
              <a:t>2015-01-29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3757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ka.ac.za/3gc3/programmes/talk-slides" TargetMode="External"/><Relationship Id="rId2" Type="http://schemas.openxmlformats.org/officeDocument/2006/relationships/hyperlink" Target="https://science.nrao.edu/science/meetings/2014/14th-synthesis-imaging-workshop/lecture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20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Relationship Id="rId14" Type="http://schemas.openxmlformats.org/officeDocument/2006/relationships/image" Target="../media/image19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4.png"/><Relationship Id="rId15" Type="http://schemas.openxmlformats.org/officeDocument/2006/relationships/image" Target="../media/image290.pn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4" Type="http://schemas.openxmlformats.org/officeDocument/2006/relationships/image" Target="../media/image1.png"/><Relationship Id="rId9" Type="http://schemas.openxmlformats.org/officeDocument/2006/relationships/image" Target="../media/image32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903" y="179109"/>
            <a:ext cx="9144000" cy="5096333"/>
          </a:xfrm>
        </p:spPr>
        <p:txBody>
          <a:bodyPr>
            <a:normAutofit fontScale="90000"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Radio-Interferometric Measurement Equation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4400" b="1" dirty="0" smtClean="0">
                <a:solidFill>
                  <a:srgbClr val="0000FF"/>
                </a:solidFill>
              </a:rPr>
              <a:t>Introductory Radio Interferometry Course</a:t>
            </a:r>
            <a:br>
              <a:rPr lang="en-ZA" sz="4400" b="1" dirty="0" smtClean="0">
                <a:solidFill>
                  <a:srgbClr val="0000FF"/>
                </a:solidFill>
              </a:rPr>
            </a:br>
            <a:r>
              <a:rPr lang="en-ZA" b="1" dirty="0" smtClean="0"/>
              <a:t/>
            </a:r>
            <a:br>
              <a:rPr lang="en-ZA" b="1" dirty="0" smtClean="0"/>
            </a:br>
            <a:r>
              <a:rPr lang="en-ZA" sz="3600" b="1" dirty="0" smtClean="0">
                <a:solidFill>
                  <a:srgbClr val="CC0099"/>
                </a:solidFill>
              </a:rPr>
              <a:t>Radio Astronomy Techniques and Technologies Group (RATT)</a:t>
            </a:r>
            <a:r>
              <a:rPr lang="en-ZA" sz="4900" b="1" dirty="0" smtClean="0"/>
              <a:t/>
            </a:r>
            <a:br>
              <a:rPr lang="en-ZA" sz="4900" b="1" dirty="0" smtClean="0"/>
            </a:br>
            <a:r>
              <a:rPr lang="en-ZA" sz="4000" b="1" dirty="0" smtClean="0">
                <a:solidFill>
                  <a:schemeClr val="accent6">
                    <a:lumMod val="50000"/>
                  </a:schemeClr>
                </a:solidFill>
              </a:rPr>
              <a:t>Rhodes University</a:t>
            </a:r>
            <a:endParaRPr lang="en-ZA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03" y="5727271"/>
            <a:ext cx="9144000" cy="1089454"/>
          </a:xfrm>
        </p:spPr>
        <p:txBody>
          <a:bodyPr/>
          <a:lstStyle/>
          <a:p>
            <a:r>
              <a:rPr lang="en-ZA" sz="2800" dirty="0" smtClean="0">
                <a:solidFill>
                  <a:srgbClr val="0000FF"/>
                </a:solidFill>
              </a:rPr>
              <a:t>Modhurita Mitra</a:t>
            </a:r>
          </a:p>
          <a:p>
            <a:r>
              <a:rPr lang="en-ZA" sz="2000" dirty="0" smtClean="0">
                <a:solidFill>
                  <a:schemeClr val="accent2"/>
                </a:solidFill>
              </a:rPr>
              <a:t>February 18, 2015</a:t>
            </a:r>
            <a:endParaRPr lang="en-ZA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04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>
                <a:solidFill>
                  <a:srgbClr val="C00000"/>
                </a:solidFill>
              </a:rPr>
              <a:t>Radio-</a:t>
            </a:r>
            <a:r>
              <a:rPr lang="en-ZA" b="1" dirty="0" err="1">
                <a:solidFill>
                  <a:srgbClr val="C00000"/>
                </a:solidFill>
              </a:rPr>
              <a:t>Interferometric</a:t>
            </a:r>
            <a:r>
              <a:rPr lang="en-ZA" b="1" dirty="0">
                <a:solidFill>
                  <a:srgbClr val="C00000"/>
                </a:solidFill>
              </a:rPr>
              <a:t> Measurement Equation          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                                 (RIME)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64314" y="5060537"/>
                <a:ext cx="9286838" cy="881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𝑎𝑎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ZA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𝑖𝑉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𝑖𝑉</m:t>
                                </m:r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ZA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11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0000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314" y="5060537"/>
                <a:ext cx="9286838" cy="8817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4495284" y="2401061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3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7" idx="0"/>
              <a:endCxn id="4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22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248" y="325225"/>
            <a:ext cx="10515600" cy="91997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Component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602" y="1561720"/>
            <a:ext cx="112108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The </a:t>
            </a:r>
            <a:r>
              <a:rPr lang="en-ZA" sz="2800" dirty="0" smtClean="0">
                <a:solidFill>
                  <a:srgbClr val="0000FF"/>
                </a:solidFill>
              </a:rPr>
              <a:t>Jones matrix </a:t>
            </a:r>
            <a:r>
              <a:rPr lang="en-ZA" sz="2800" dirty="0" smtClean="0"/>
              <a:t>for an antenna is a product of several component Jones </a:t>
            </a:r>
          </a:p>
          <a:p>
            <a:pPr algn="ctr"/>
            <a:r>
              <a:rPr lang="en-ZA" sz="2800" dirty="0" smtClean="0"/>
              <a:t>matrices, corresponding to different corrupting effects along the signal path </a:t>
            </a:r>
            <a:endParaRPr lang="en-ZA" sz="2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26549" y="3751182"/>
            <a:ext cx="8731366" cy="2123372"/>
            <a:chOff x="1234069" y="3348846"/>
            <a:chExt cx="8731366" cy="2123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58710" y="3348846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710" y="3348846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312585" y="482382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23528" y="4825887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4069" y="4823824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1926" y="4823826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00822" y="4823826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Ionospheric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Faraday rotation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23226" y="4823825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2" name="Straight Arrow Connector 11"/>
            <p:cNvCxnSpPr>
              <a:stCxn id="7" idx="0"/>
            </p:cNvCxnSpPr>
            <p:nvPr/>
          </p:nvCxnSpPr>
          <p:spPr>
            <a:xfrm flipV="1">
              <a:off x="1871423" y="3990343"/>
              <a:ext cx="2182380" cy="833481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0"/>
            </p:cNvCxnSpPr>
            <p:nvPr/>
          </p:nvCxnSpPr>
          <p:spPr>
            <a:xfrm flipV="1">
              <a:off x="3182710" y="3990343"/>
              <a:ext cx="1608249" cy="83554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0"/>
            </p:cNvCxnSpPr>
            <p:nvPr/>
          </p:nvCxnSpPr>
          <p:spPr>
            <a:xfrm flipV="1">
              <a:off x="4679048" y="4014884"/>
              <a:ext cx="846814" cy="808942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0"/>
            </p:cNvCxnSpPr>
            <p:nvPr/>
          </p:nvCxnSpPr>
          <p:spPr>
            <a:xfrm flipV="1">
              <a:off x="5781621" y="3983159"/>
              <a:ext cx="458394" cy="84066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" idx="0"/>
            </p:cNvCxnSpPr>
            <p:nvPr/>
          </p:nvCxnSpPr>
          <p:spPr>
            <a:xfrm flipH="1" flipV="1">
              <a:off x="6959924" y="3983159"/>
              <a:ext cx="291380" cy="84066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7702221" y="3983160"/>
              <a:ext cx="994531" cy="84066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05248" y="2665831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Example:</a:t>
            </a:r>
            <a:endParaRPr lang="en-ZA" sz="2800" dirty="0">
              <a:solidFill>
                <a:srgbClr val="00B05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472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809" y="291072"/>
            <a:ext cx="10515600" cy="118999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Component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23660" y="3173136"/>
                <a:ext cx="57191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4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60" y="3173136"/>
                <a:ext cx="5719130" cy="7386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3660" y="1948518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Jones chain:</a:t>
            </a:r>
            <a:endParaRPr lang="en-ZA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462571" y="4206037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Later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sp>
        <p:nvSpPr>
          <p:cNvPr id="6" name="TextBox 5"/>
          <p:cNvSpPr txBox="1"/>
          <p:nvPr/>
        </p:nvSpPr>
        <p:spPr>
          <a:xfrm>
            <a:off x="8214893" y="4206037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Earlier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85609" y="4533948"/>
            <a:ext cx="1735282" cy="0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2656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Component Jones matrices</a:t>
            </a: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rot="-1140000">
                <a:off x="5192145" y="3510184"/>
                <a:ext cx="24191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00B050"/>
                    </a:solidFill>
                  </a:rPr>
                  <a:t>Jones matrix,  </a:t>
                </a:r>
                <a14:m>
                  <m:oMath xmlns:m="http://schemas.openxmlformats.org/officeDocument/2006/math">
                    <m:r>
                      <a:rPr lang="en-ZA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ZA" sz="2800" b="1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5192145" y="3510184"/>
                <a:ext cx="2419124" cy="523220"/>
              </a:xfrm>
              <a:prstGeom prst="rect">
                <a:avLst/>
              </a:prstGeom>
              <a:blipFill rotWithShape="0">
                <a:blip r:embed="rId12"/>
                <a:stretch>
                  <a:fillRect l="-5446" t="-2844" r="-495" b="-1564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 rot="-1140000">
                <a:off x="3549023" y="4045587"/>
                <a:ext cx="6156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4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4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ZA" sz="48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3549023" y="4045587"/>
                <a:ext cx="6156172" cy="73866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8885965" y="4195916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Earlier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sp>
        <p:nvSpPr>
          <p:cNvPr id="56" name="TextBox 55"/>
          <p:cNvSpPr txBox="1"/>
          <p:nvPr/>
        </p:nvSpPr>
        <p:spPr>
          <a:xfrm>
            <a:off x="4182155" y="5847665"/>
            <a:ext cx="143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Later </a:t>
            </a:r>
          </a:p>
          <a:p>
            <a:r>
              <a:rPr lang="en-ZA" dirty="0" smtClean="0"/>
              <a:t>in signal path</a:t>
            </a:r>
            <a:endParaRPr lang="en-ZA" dirty="0"/>
          </a:p>
        </p:txBody>
      </p:sp>
      <p:cxnSp>
        <p:nvCxnSpPr>
          <p:cNvPr id="57" name="Straight Arrow Connector 56"/>
          <p:cNvCxnSpPr/>
          <p:nvPr/>
        </p:nvCxnSpPr>
        <p:spPr>
          <a:xfrm rot="-1140000" flipH="1">
            <a:off x="6233876" y="5295902"/>
            <a:ext cx="1711915" cy="52475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9079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7" y="146917"/>
            <a:ext cx="10515600" cy="909151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Component Jones matrices</a:t>
            </a:r>
            <a:endParaRPr lang="en-ZA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58508" y="1064397"/>
            <a:ext cx="6943947" cy="1296674"/>
            <a:chOff x="1567077" y="1359467"/>
            <a:chExt cx="6943947" cy="1296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110589" y="1408833"/>
                  <a:ext cx="4400435" cy="4723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𝑝𝑛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589" y="1408833"/>
                  <a:ext cx="4400435" cy="47237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1567077" y="1359467"/>
              <a:ext cx="1867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800" dirty="0" smtClean="0">
                  <a:solidFill>
                    <a:srgbClr val="00B050"/>
                  </a:solidFill>
                </a:rPr>
                <a:t>Antenna</a:t>
              </a:r>
              <a:r>
                <a:rPr lang="en-ZA" sz="2800" dirty="0" smtClean="0">
                  <a:solidFill>
                    <a:srgbClr val="660066"/>
                  </a:solidFill>
                </a:rPr>
                <a:t> </a:t>
              </a:r>
              <a:r>
                <a:rPr lang="en-ZA" sz="2800" i="1" dirty="0" smtClean="0">
                  <a:solidFill>
                    <a:srgbClr val="CC0099"/>
                  </a:solidFill>
                </a:rPr>
                <a:t>p </a:t>
              </a:r>
              <a:r>
                <a:rPr lang="en-ZA" sz="2800" dirty="0" smtClean="0"/>
                <a:t>:</a:t>
              </a:r>
              <a:endParaRPr lang="en-ZA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7077" y="2132921"/>
              <a:ext cx="1867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800" dirty="0" smtClean="0">
                  <a:solidFill>
                    <a:srgbClr val="00B050"/>
                  </a:solidFill>
                </a:rPr>
                <a:t>Antenna</a:t>
              </a:r>
              <a:r>
                <a:rPr lang="en-ZA" sz="2800" dirty="0" smtClean="0">
                  <a:solidFill>
                    <a:srgbClr val="660066"/>
                  </a:solidFill>
                </a:rPr>
                <a:t> </a:t>
              </a:r>
              <a:r>
                <a:rPr lang="en-ZA" sz="2800" i="1" dirty="0">
                  <a:solidFill>
                    <a:srgbClr val="CC0099"/>
                  </a:solidFill>
                </a:rPr>
                <a:t>q</a:t>
              </a:r>
              <a:r>
                <a:rPr lang="en-ZA" sz="2800" i="1" dirty="0" smtClean="0">
                  <a:solidFill>
                    <a:srgbClr val="CC0099"/>
                  </a:solidFill>
                </a:rPr>
                <a:t> </a:t>
              </a:r>
              <a:r>
                <a:rPr lang="en-ZA" sz="2800" dirty="0" smtClean="0"/>
                <a:t>:</a:t>
              </a:r>
              <a:endParaRPr lang="en-ZA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110589" y="2131695"/>
                  <a:ext cx="4369851" cy="4723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𝑞𝑛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589" y="2131695"/>
                  <a:ext cx="4369851" cy="47237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939770" y="4887130"/>
                <a:ext cx="8054576" cy="60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b>
                      </m:sSub>
                      <m:r>
                        <a:rPr lang="en-ZA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𝑞𝑛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770" y="4887130"/>
                <a:ext cx="8054576" cy="6092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73997" y="5713749"/>
                <a:ext cx="8786123" cy="51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𝑝𝑛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ZA" sz="280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  <m:d>
                                <m:dPr>
                                  <m:ctrlPr>
                                    <a:rPr lang="en-ZA" sz="280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ZA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ZA" sz="280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ZA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ZA" sz="2800" b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ZA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𝐁</m:t>
                                      </m:r>
                                      <m:r>
                                        <a:rPr lang="en-ZA" sz="2800" b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ZA" sz="2800" b="1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𝑱</m:t>
                                          </m:r>
                                        </m:e>
                                        <m:sub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ZA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ZA" sz="28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𝑱</m:t>
                                      </m:r>
                                    </m:e>
                                    <m:sub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ZA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ZA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b>
                            <m:sup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𝑞𝑛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997" y="5713749"/>
                <a:ext cx="8786123" cy="51687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325558" y="2526411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6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0"/>
              <a:endCxn id="15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260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33" y="131407"/>
            <a:ext cx="10515600" cy="902566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CC0099"/>
                    </a:solidFill>
                  </a:rPr>
                  <a:t>Calibration</a:t>
                </a:r>
                <a:r>
                  <a:rPr lang="en-ZA" sz="2800" dirty="0" smtClean="0"/>
                  <a:t>: Determining and correcting for </a:t>
                </a:r>
                <a:r>
                  <a:rPr lang="en-ZA" sz="2800" dirty="0" smtClean="0">
                    <a:solidFill>
                      <a:srgbClr val="00B050"/>
                    </a:solidFill>
                  </a:rPr>
                  <a:t>propagation effects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in order to compute the </a:t>
                </a:r>
                <a:r>
                  <a:rPr lang="en-ZA" sz="2800" dirty="0" smtClean="0">
                    <a:solidFill>
                      <a:srgbClr val="FF0000"/>
                    </a:solidFill>
                  </a:rPr>
                  <a:t>brightness</a:t>
                </a:r>
                <a:r>
                  <a:rPr lang="en-ZA" sz="2800" dirty="0" smtClean="0"/>
                  <a:t>.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i.e., solve for Jones matrices </a:t>
                </a:r>
                <a14:m>
                  <m:oMath xmlns:m="http://schemas.openxmlformats.org/officeDocument/2006/math">
                    <m:r>
                      <a:rPr lang="en-ZA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ZA" sz="2800" dirty="0" smtClean="0"/>
                  <a:t> to compute </a:t>
                </a:r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sz="2800" dirty="0" smtClean="0"/>
                  <a:t>:</a:t>
                </a:r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89" t="-3356" b="-872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251112" y="2956465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6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23" y="1605758"/>
            <a:ext cx="60108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Propagation effects can be of two kinds:</a:t>
            </a:r>
          </a:p>
          <a:p>
            <a:r>
              <a:rPr lang="en-ZA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Direction-independent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Direction-dependent effects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23" y="3534137"/>
            <a:ext cx="909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These effects can be represented by different Jones matrices:</a:t>
            </a:r>
            <a:endParaRPr lang="en-ZA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25803" y="4577330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8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50431" y="1586058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sSubSup>
                            <m:sSubSup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23181" y="3428612"/>
            <a:ext cx="224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V</a:t>
            </a:r>
            <a:r>
              <a:rPr lang="en-ZA" dirty="0" smtClean="0"/>
              <a:t>isibility-plane effects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7705039" y="3442073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</a:t>
            </a:r>
            <a:r>
              <a:rPr lang="en-ZA" dirty="0" smtClean="0"/>
              <a:t>mage-plane effects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Direction-independent and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direction-dependent effects</a:t>
            </a:r>
            <a:endParaRPr lang="en-ZA" dirty="0"/>
          </a:p>
        </p:txBody>
      </p:sp>
      <p:grpSp>
        <p:nvGrpSpPr>
          <p:cNvPr id="43" name="Group 42"/>
          <p:cNvGrpSpPr/>
          <p:nvPr/>
        </p:nvGrpSpPr>
        <p:grpSpPr>
          <a:xfrm>
            <a:off x="2108269" y="2302550"/>
            <a:ext cx="8731366" cy="4120094"/>
            <a:chOff x="1730317" y="2363510"/>
            <a:chExt cx="8731366" cy="412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808833" y="383848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19776" y="3840551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0317" y="3838488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8174" y="383849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97070" y="383849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Ionospheric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Faraday rotation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9474" y="3838489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2367671" y="3005007"/>
              <a:ext cx="2182380" cy="8334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</p:cNvCxnSpPr>
            <p:nvPr/>
          </p:nvCxnSpPr>
          <p:spPr>
            <a:xfrm flipV="1">
              <a:off x="3678958" y="3005007"/>
              <a:ext cx="1608249" cy="8355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flipV="1">
              <a:off x="5175296" y="3029548"/>
              <a:ext cx="846814" cy="80894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6277869" y="2997823"/>
              <a:ext cx="458394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</p:cNvCxnSpPr>
            <p:nvPr/>
          </p:nvCxnSpPr>
          <p:spPr>
            <a:xfrm flipH="1" flipV="1">
              <a:off x="7456172" y="2997823"/>
              <a:ext cx="29138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</p:cNvCxnSpPr>
            <p:nvPr/>
          </p:nvCxnSpPr>
          <p:spPr>
            <a:xfrm flipH="1" flipV="1">
              <a:off x="8198469" y="2997823"/>
              <a:ext cx="1330908" cy="84066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36227" y="5837273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7141" y="509402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0" idx="2"/>
            </p:cNvCxnSpPr>
            <p:nvPr/>
          </p:nvCxnSpPr>
          <p:spPr>
            <a:xfrm flipV="1">
              <a:off x="6276606" y="4484820"/>
              <a:ext cx="1263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061939" y="4574805"/>
              <a:ext cx="394233" cy="1262468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323605" y="4484819"/>
              <a:ext cx="1861959" cy="147956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4836742" y="4472803"/>
              <a:ext cx="242699" cy="1364470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402438" y="4482048"/>
              <a:ext cx="1452981" cy="148233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157001" y="4486882"/>
              <a:ext cx="2613894" cy="167355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721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</a:t>
            </a:r>
            <a:r>
              <a:rPr lang="en-ZA" b="1" dirty="0" smtClean="0">
                <a:solidFill>
                  <a:srgbClr val="C00000"/>
                </a:solidFill>
              </a:rPr>
              <a:t>irection-independent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4260000">
            <a:off x="3712223" y="2236774"/>
            <a:ext cx="4042063" cy="2495235"/>
            <a:chOff x="5617152" y="4166754"/>
            <a:chExt cx="4042063" cy="2948909"/>
          </a:xfrm>
        </p:grpSpPr>
        <p:sp>
          <p:nvSpPr>
            <p:cNvPr id="3" name="Arc 2"/>
            <p:cNvSpPr/>
            <p:nvPr/>
          </p:nvSpPr>
          <p:spPr>
            <a:xfrm>
              <a:off x="5617152" y="4621845"/>
              <a:ext cx="4042063" cy="2493818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Arc 14"/>
            <p:cNvSpPr/>
            <p:nvPr/>
          </p:nvSpPr>
          <p:spPr>
            <a:xfrm>
              <a:off x="5617152" y="4166754"/>
              <a:ext cx="4042063" cy="2493818"/>
            </a:xfrm>
            <a:prstGeom prst="arc">
              <a:avLst>
                <a:gd name="adj1" fmla="val 12628077"/>
                <a:gd name="adj2" fmla="val 19521588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ZA" sz="4000" b="1" dirty="0">
                  <a:solidFill>
                    <a:srgbClr val="CC0099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54051" y="4381620"/>
            <a:ext cx="336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Same in all directions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19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>Radio-Interferometric </a:t>
            </a:r>
            <a:r>
              <a:rPr lang="en-ZA" b="1" dirty="0">
                <a:solidFill>
                  <a:srgbClr val="C00000"/>
                </a:solidFill>
              </a:rPr>
              <a:t>Measurement </a:t>
            </a:r>
            <a:r>
              <a:rPr lang="en-ZA" b="1" dirty="0" smtClean="0">
                <a:solidFill>
                  <a:srgbClr val="C00000"/>
                </a:solidFill>
              </a:rPr>
              <a:t>Equation          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                                 (RIME)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7567"/>
            <a:ext cx="10515600" cy="4299395"/>
          </a:xfrm>
        </p:spPr>
        <p:txBody>
          <a:bodyPr/>
          <a:lstStyle/>
          <a:p>
            <a:endParaRPr lang="en-ZA" dirty="0" smtClean="0"/>
          </a:p>
          <a:p>
            <a:pPr marL="0" indent="0">
              <a:buNone/>
            </a:pPr>
            <a:endParaRPr lang="en-ZA" dirty="0" smtClean="0"/>
          </a:p>
          <a:p>
            <a:r>
              <a:rPr lang="en-ZA" dirty="0" smtClean="0">
                <a:solidFill>
                  <a:srgbClr val="0000FF"/>
                </a:solidFill>
              </a:rPr>
              <a:t>Compact, intuitive, </a:t>
            </a:r>
            <a:r>
              <a:rPr lang="en-ZA" dirty="0" smtClean="0">
                <a:solidFill>
                  <a:srgbClr val="CC0099"/>
                </a:solidFill>
              </a:rPr>
              <a:t>matrix</a:t>
            </a:r>
            <a:r>
              <a:rPr lang="en-ZA" dirty="0" smtClean="0">
                <a:solidFill>
                  <a:srgbClr val="0000FF"/>
                </a:solidFill>
              </a:rPr>
              <a:t>-based way of representing </a:t>
            </a:r>
            <a:r>
              <a:rPr lang="en-ZA" dirty="0" smtClean="0">
                <a:solidFill>
                  <a:srgbClr val="CC0099"/>
                </a:solidFill>
              </a:rPr>
              <a:t>propagation effects</a:t>
            </a:r>
            <a:r>
              <a:rPr lang="en-ZA" dirty="0" smtClean="0">
                <a:solidFill>
                  <a:srgbClr val="0000FF"/>
                </a:solidFill>
              </a:rPr>
              <a:t> in radio interferometry.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Useful for </a:t>
            </a:r>
            <a:r>
              <a:rPr lang="en-ZA" dirty="0" smtClean="0">
                <a:solidFill>
                  <a:srgbClr val="CC0099"/>
                </a:solidFill>
              </a:rPr>
              <a:t>calibration</a:t>
            </a:r>
            <a:r>
              <a:rPr lang="en-ZA" dirty="0" smtClean="0">
                <a:solidFill>
                  <a:srgbClr val="0000FF"/>
                </a:solidFill>
              </a:rPr>
              <a:t> (solving for and correcting these propagation effects). 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868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Direction-dependent </a:t>
            </a:r>
            <a:r>
              <a:rPr lang="en-ZA" b="1" dirty="0" smtClean="0">
                <a:solidFill>
                  <a:srgbClr val="C00000"/>
                </a:solidFill>
              </a:rPr>
              <a:t>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20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4260000">
            <a:off x="3683595" y="1572317"/>
            <a:ext cx="4042063" cy="3770279"/>
            <a:chOff x="5967743" y="3006448"/>
            <a:chExt cx="4042063" cy="3770281"/>
          </a:xfrm>
        </p:grpSpPr>
        <p:sp>
          <p:nvSpPr>
            <p:cNvPr id="18" name="Arc 17"/>
            <p:cNvSpPr/>
            <p:nvPr/>
          </p:nvSpPr>
          <p:spPr>
            <a:xfrm>
              <a:off x="5967743" y="4666572"/>
              <a:ext cx="4042063" cy="2110157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15193" y="3006448"/>
              <a:ext cx="3350315" cy="1857404"/>
            </a:xfrm>
            <a:custGeom>
              <a:avLst/>
              <a:gdLst>
                <a:gd name="connsiteX0" fmla="*/ 43573 w 3350315"/>
                <a:gd name="connsiteY0" fmla="*/ 1840994 h 1857404"/>
                <a:gd name="connsiteX1" fmla="*/ 55765 w 3350315"/>
                <a:gd name="connsiteY1" fmla="*/ 1194818 h 1857404"/>
                <a:gd name="connsiteX2" fmla="*/ 592213 w 3350315"/>
                <a:gd name="connsiteY2" fmla="*/ 1438658 h 1857404"/>
                <a:gd name="connsiteX3" fmla="*/ 628789 w 3350315"/>
                <a:gd name="connsiteY3" fmla="*/ 548642 h 1857404"/>
                <a:gd name="connsiteX4" fmla="*/ 1238389 w 3350315"/>
                <a:gd name="connsiteY4" fmla="*/ 1207010 h 1857404"/>
                <a:gd name="connsiteX5" fmla="*/ 1482229 w 3350315"/>
                <a:gd name="connsiteY5" fmla="*/ 2 h 1857404"/>
                <a:gd name="connsiteX6" fmla="*/ 1994293 w 3350315"/>
                <a:gd name="connsiteY6" fmla="*/ 1194818 h 1857404"/>
                <a:gd name="connsiteX7" fmla="*/ 2481973 w 3350315"/>
                <a:gd name="connsiteY7" fmla="*/ 402338 h 1857404"/>
                <a:gd name="connsiteX8" fmla="*/ 2701429 w 3350315"/>
                <a:gd name="connsiteY8" fmla="*/ 1328930 h 1857404"/>
                <a:gd name="connsiteX9" fmla="*/ 3311029 w 3350315"/>
                <a:gd name="connsiteY9" fmla="*/ 1024130 h 1857404"/>
                <a:gd name="connsiteX10" fmla="*/ 3286645 w 3350315"/>
                <a:gd name="connsiteY10" fmla="*/ 1767842 h 1857404"/>
                <a:gd name="connsiteX11" fmla="*/ 3262261 w 3350315"/>
                <a:gd name="connsiteY11" fmla="*/ 1816610 h 185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50315" h="1857404">
                  <a:moveTo>
                    <a:pt x="43573" y="1840994"/>
                  </a:moveTo>
                  <a:cubicBezTo>
                    <a:pt x="3949" y="1551434"/>
                    <a:pt x="-35675" y="1261874"/>
                    <a:pt x="55765" y="1194818"/>
                  </a:cubicBezTo>
                  <a:cubicBezTo>
                    <a:pt x="147205" y="1127762"/>
                    <a:pt x="496709" y="1546354"/>
                    <a:pt x="592213" y="1438658"/>
                  </a:cubicBezTo>
                  <a:cubicBezTo>
                    <a:pt x="687717" y="1330962"/>
                    <a:pt x="521093" y="587250"/>
                    <a:pt x="628789" y="548642"/>
                  </a:cubicBezTo>
                  <a:cubicBezTo>
                    <a:pt x="736485" y="510034"/>
                    <a:pt x="1096149" y="1298450"/>
                    <a:pt x="1238389" y="1207010"/>
                  </a:cubicBezTo>
                  <a:cubicBezTo>
                    <a:pt x="1380629" y="1115570"/>
                    <a:pt x="1356245" y="2034"/>
                    <a:pt x="1482229" y="2"/>
                  </a:cubicBezTo>
                  <a:cubicBezTo>
                    <a:pt x="1608213" y="-2030"/>
                    <a:pt x="1827669" y="1127762"/>
                    <a:pt x="1994293" y="1194818"/>
                  </a:cubicBezTo>
                  <a:cubicBezTo>
                    <a:pt x="2160917" y="1261874"/>
                    <a:pt x="2364117" y="379986"/>
                    <a:pt x="2481973" y="402338"/>
                  </a:cubicBezTo>
                  <a:cubicBezTo>
                    <a:pt x="2599829" y="424690"/>
                    <a:pt x="2563253" y="1225298"/>
                    <a:pt x="2701429" y="1328930"/>
                  </a:cubicBezTo>
                  <a:cubicBezTo>
                    <a:pt x="2839605" y="1432562"/>
                    <a:pt x="3213493" y="950978"/>
                    <a:pt x="3311029" y="1024130"/>
                  </a:cubicBezTo>
                  <a:cubicBezTo>
                    <a:pt x="3408565" y="1097282"/>
                    <a:pt x="3294773" y="1635762"/>
                    <a:pt x="3286645" y="1767842"/>
                  </a:cubicBezTo>
                  <a:cubicBezTo>
                    <a:pt x="3278517" y="1899922"/>
                    <a:pt x="3270389" y="1858266"/>
                    <a:pt x="3262261" y="181661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ZA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027196" y="4607522"/>
            <a:ext cx="326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Varies with direction </a:t>
            </a:r>
          </a:p>
        </p:txBody>
      </p:sp>
    </p:spTree>
    <p:extLst>
      <p:ext uri="{BB962C8B-B14F-4D97-AF65-F5344CB8AC3E}">
        <p14:creationId xmlns:p14="http://schemas.microsoft.com/office/powerpoint/2010/main" val="35382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Structure of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77103" y="1563100"/>
            <a:ext cx="611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Most Jones matrices have a simple form:</a:t>
            </a:r>
            <a:endParaRPr lang="en-Z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39762" y="5961888"/>
            <a:ext cx="29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mtClean="0"/>
              <a:t>(in a </a:t>
            </a:r>
            <a:r>
              <a:rPr lang="en-ZA" dirty="0" smtClean="0"/>
              <a:t>circularly polarized basis)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78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Rotation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4613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Parallactic</a:t>
            </a:r>
            <a:r>
              <a:rPr lang="en-ZA" sz="2800" dirty="0" smtClean="0"/>
              <a:t> angle feed rotation: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4462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Ionospheric</a:t>
            </a:r>
            <a:r>
              <a:rPr lang="en-ZA" sz="2800" dirty="0" smtClean="0"/>
              <a:t> Faraday rotation:</a:t>
            </a:r>
            <a:endParaRPr lang="en-Z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373786" y="2885241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 smtClean="0"/>
              <a:t>Parallactic</a:t>
            </a:r>
            <a:r>
              <a:rPr lang="en-ZA" dirty="0" smtClean="0"/>
              <a:t> angle</a:t>
            </a:r>
            <a:endParaRPr lang="en-ZA" dirty="0"/>
          </a:p>
        </p:txBody>
      </p:sp>
      <p:sp>
        <p:nvSpPr>
          <p:cNvPr id="11" name="TextBox 10"/>
          <p:cNvSpPr txBox="1"/>
          <p:nvPr/>
        </p:nvSpPr>
        <p:spPr>
          <a:xfrm>
            <a:off x="7931663" y="6179076"/>
            <a:ext cx="22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Faraday rotation angle</a:t>
            </a:r>
            <a:endParaRPr lang="en-ZA" dirty="0"/>
          </a:p>
        </p:txBody>
      </p: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8223506" y="3254573"/>
            <a:ext cx="0" cy="38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9057277" y="5685988"/>
            <a:ext cx="15949" cy="49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Leakage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152" y="3652020"/>
            <a:ext cx="317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Polarization leakage: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017612" y="5035296"/>
            <a:ext cx="264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Polarization leakage terms</a:t>
            </a:r>
            <a:endParaRPr lang="en-ZA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49568" y="4283642"/>
            <a:ext cx="1755648" cy="70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0128" y="3852672"/>
            <a:ext cx="1085088" cy="113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79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Gain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434019" y="4779071"/>
                <a:ext cx="7432291" cy="1067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p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4779071"/>
                <a:ext cx="7432291" cy="1067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2836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Instrumental gain: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235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Bandpass</a:t>
            </a:r>
            <a:r>
              <a:rPr lang="en-ZA" sz="2800" dirty="0" smtClean="0"/>
              <a:t> gain: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364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2" y="145669"/>
            <a:ext cx="10515600" cy="117106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 dependent effects: Primary bea</a:t>
            </a:r>
            <a:r>
              <a:rPr lang="en-ZA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9" y="1316736"/>
            <a:ext cx="101998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</a:t>
            </a:r>
            <a:r>
              <a:rPr lang="en-ZA" sz="2800" dirty="0" smtClean="0">
                <a:solidFill>
                  <a:srgbClr val="CC0099"/>
                </a:solidFill>
              </a:rPr>
              <a:t>primary beam of the antenna </a:t>
            </a:r>
            <a:r>
              <a:rPr lang="en-ZA" sz="2800" dirty="0" smtClean="0">
                <a:solidFill>
                  <a:srgbClr val="0000FF"/>
                </a:solidFill>
              </a:rPr>
              <a:t>is the most important 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direction-dependent effect.</a:t>
            </a:r>
          </a:p>
          <a:p>
            <a:endParaRPr lang="en-ZA" sz="2800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Becomes important in </a:t>
            </a:r>
            <a:r>
              <a:rPr lang="en-ZA" sz="2800" dirty="0" smtClean="0">
                <a:solidFill>
                  <a:srgbClr val="CC0099"/>
                </a:solidFill>
              </a:rPr>
              <a:t>wide-field, wide-band </a:t>
            </a:r>
            <a:r>
              <a:rPr lang="en-ZA" sz="2800" dirty="0" smtClean="0">
                <a:solidFill>
                  <a:srgbClr val="0000FF"/>
                </a:solidFill>
              </a:rPr>
              <a:t>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primary beam pattern has a </a:t>
            </a:r>
            <a:r>
              <a:rPr lang="en-ZA" sz="2800" dirty="0" smtClean="0">
                <a:solidFill>
                  <a:srgbClr val="FF0000"/>
                </a:solidFill>
              </a:rPr>
              <a:t>multiplicative effect in the </a:t>
            </a:r>
          </a:p>
          <a:p>
            <a:r>
              <a:rPr lang="en-ZA" sz="2800" dirty="0" smtClean="0">
                <a:solidFill>
                  <a:srgbClr val="FF0000"/>
                </a:solidFill>
              </a:rPr>
              <a:t>    image plane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00B050"/>
                </a:solidFill>
              </a:rPr>
              <a:t>convolutional effect in the visibility plane</a:t>
            </a:r>
            <a:r>
              <a:rPr lang="en-ZA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We will consider the example of </a:t>
            </a:r>
            <a:r>
              <a:rPr lang="en-ZA" sz="2800" dirty="0" smtClean="0">
                <a:solidFill>
                  <a:srgbClr val="0000FF"/>
                </a:solidFill>
              </a:rPr>
              <a:t>a </a:t>
            </a:r>
            <a:r>
              <a:rPr lang="en-ZA" sz="2800" dirty="0">
                <a:solidFill>
                  <a:srgbClr val="CC0099"/>
                </a:solidFill>
              </a:rPr>
              <a:t>J</a:t>
            </a:r>
            <a:r>
              <a:rPr lang="en-ZA" sz="2800" dirty="0" smtClean="0">
                <a:solidFill>
                  <a:srgbClr val="CC0099"/>
                </a:solidFill>
              </a:rPr>
              <a:t>VLA</a:t>
            </a:r>
            <a:r>
              <a:rPr lang="en-ZA" sz="2800" dirty="0" smtClean="0">
                <a:solidFill>
                  <a:srgbClr val="0000FF"/>
                </a:solidFill>
              </a:rPr>
              <a:t> (</a:t>
            </a:r>
            <a:r>
              <a:rPr lang="en-ZA" sz="2800" dirty="0" err="1" smtClean="0">
                <a:solidFill>
                  <a:srgbClr val="0000FF"/>
                </a:solidFill>
              </a:rPr>
              <a:t>Jansky</a:t>
            </a:r>
            <a:r>
              <a:rPr lang="en-ZA" sz="2800" dirty="0" smtClean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Very Large Array)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 antenna here.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43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5"/>
            <a:ext cx="10515600" cy="1325563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</a:t>
            </a:r>
            <a:r>
              <a:rPr lang="en-ZA" b="1" dirty="0" smtClean="0">
                <a:solidFill>
                  <a:srgbClr val="C00000"/>
                </a:solidFill>
              </a:rPr>
              <a:t>rimary beam amplitude variation with distance from </a:t>
            </a:r>
            <a:r>
              <a:rPr lang="en-ZA" b="1" dirty="0" err="1" smtClean="0">
                <a:solidFill>
                  <a:srgbClr val="C00000"/>
                </a:solidFill>
              </a:rPr>
              <a:t>center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98799" y="2450593"/>
            <a:ext cx="3760410" cy="2761676"/>
            <a:chOff x="7198799" y="2450593"/>
            <a:chExt cx="3760410" cy="2761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16" y="2450593"/>
              <a:ext cx="3236693" cy="23042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42613" y="4842937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Distance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801959" y="3418070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6" y="1756514"/>
            <a:ext cx="4358248" cy="43582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26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7568131" y="5468431"/>
            <a:ext cx="3622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0000FF"/>
                </a:solidFill>
              </a:rPr>
              <a:t>H</a:t>
            </a:r>
            <a:r>
              <a:rPr lang="en-ZA" dirty="0" smtClean="0">
                <a:solidFill>
                  <a:srgbClr val="0000FF"/>
                </a:solidFill>
              </a:rPr>
              <a:t>orizontal cross-section of the beam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through the </a:t>
            </a:r>
            <a:r>
              <a:rPr lang="en-ZA" dirty="0" err="1" smtClean="0">
                <a:solidFill>
                  <a:srgbClr val="0000FF"/>
                </a:solidFill>
              </a:rPr>
              <a:t>center</a:t>
            </a:r>
            <a:endParaRPr lang="en-ZA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6"/>
            <a:ext cx="10515600" cy="945578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J</a:t>
            </a:r>
            <a:r>
              <a:rPr lang="en-ZA" b="1" dirty="0" smtClean="0">
                <a:solidFill>
                  <a:srgbClr val="C00000"/>
                </a:solidFill>
              </a:rPr>
              <a:t>VLA </a:t>
            </a:r>
            <a:r>
              <a:rPr lang="en-ZA" b="1" dirty="0" smtClean="0">
                <a:solidFill>
                  <a:srgbClr val="C00000"/>
                </a:solidFill>
              </a:rPr>
              <a:t>primary beam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8835" r="18926" b="19663"/>
          <a:stretch/>
        </p:blipFill>
        <p:spPr>
          <a:xfrm>
            <a:off x="3438144" y="1296094"/>
            <a:ext cx="4998720" cy="4996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764" y="57388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1⁰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33926" y="3794570"/>
            <a:ext cx="1219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900672" y="3794570"/>
            <a:ext cx="7315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75218" y="5923526"/>
            <a:ext cx="83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33926" y="5923526"/>
            <a:ext cx="849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0603" y="19616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Main lobe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3312" y="1485765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null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18412" y="3609904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</a:t>
            </a:r>
            <a:r>
              <a:rPr lang="en-ZA" dirty="0" err="1" smtClean="0">
                <a:solidFill>
                  <a:srgbClr val="0000FF"/>
                </a:solidFill>
              </a:rPr>
              <a:t>sidelobe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706624" y="2362851"/>
            <a:ext cx="2977140" cy="1431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78752" y="1855097"/>
            <a:ext cx="2279904" cy="132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00544" y="3794570"/>
            <a:ext cx="16703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27</a:t>
            </a:fld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9253728" y="5923526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(at 1410 MHz)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4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96769"/>
            <a:ext cx="10515600" cy="86732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Primary beam rotation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rota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674" y="1761850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9355" y="894522"/>
            <a:ext cx="602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An EVLA antenna has an alt-azimuth mount; </a:t>
            </a:r>
          </a:p>
          <a:p>
            <a:pPr algn="ctr"/>
            <a:r>
              <a:rPr lang="en-ZA" dirty="0" smtClean="0"/>
              <a:t>the primary beam rotates during the course of an observation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4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42184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Variation of primary beam with frequency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fr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183" y="1690688"/>
            <a:ext cx="4351337" cy="4351338"/>
          </a:xfrm>
        </p:spPr>
      </p:pic>
      <p:grpSp>
        <p:nvGrpSpPr>
          <p:cNvPr id="7" name="Group 6"/>
          <p:cNvGrpSpPr/>
          <p:nvPr/>
        </p:nvGrpSpPr>
        <p:grpSpPr>
          <a:xfrm>
            <a:off x="7387401" y="2854767"/>
            <a:ext cx="3602842" cy="2615712"/>
            <a:chOff x="7297677" y="2436932"/>
            <a:chExt cx="3602842" cy="2615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35" y="2436932"/>
              <a:ext cx="3123784" cy="22463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678" y="468331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Frequency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-5400000">
              <a:off x="6900837" y="3375455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29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6919084" y="1693042"/>
            <a:ext cx="44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The beam pattern becomes more compact</a:t>
            </a:r>
          </a:p>
          <a:p>
            <a:pPr algn="ctr"/>
            <a:r>
              <a:rPr lang="en-ZA" dirty="0"/>
              <a:t>w</a:t>
            </a:r>
            <a:r>
              <a:rPr lang="en-ZA" dirty="0" smtClean="0"/>
              <a:t>ith increasing frequency</a:t>
            </a:r>
            <a:endParaRPr lang="en-ZA" dirty="0"/>
          </a:p>
        </p:txBody>
      </p:sp>
      <p:sp>
        <p:nvSpPr>
          <p:cNvPr id="10" name="TextBox 9"/>
          <p:cNvSpPr txBox="1"/>
          <p:nvPr/>
        </p:nvSpPr>
        <p:spPr>
          <a:xfrm>
            <a:off x="7747934" y="5590249"/>
            <a:ext cx="350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Beam-induced spectral variation 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for the source represented by a dot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11415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Introduction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rgbClr val="FF99FF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7525009" y="3560054"/>
                <a:ext cx="4579587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sub>
                          </m:s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Components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electric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in reference frame of sky, </a:t>
                </a:r>
                <a:r>
                  <a:rPr lang="en-ZA" dirty="0" smtClean="0">
                    <a:solidFill>
                      <a:srgbClr val="CC0099"/>
                    </a:solidFill>
                  </a:rPr>
                  <a:t>at the source</a:t>
                </a:r>
                <a:endParaRPr lang="en-ZA" dirty="0">
                  <a:solidFill>
                    <a:srgbClr val="CC0099"/>
                  </a:solidFill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009" y="3560054"/>
                <a:ext cx="4579587" cy="668260"/>
              </a:xfrm>
              <a:prstGeom prst="rect">
                <a:avLst/>
              </a:prstGeom>
              <a:blipFill rotWithShape="0">
                <a:blip r:embed="rId7"/>
                <a:stretch>
                  <a:fillRect r="-266" b="-136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23288" y="2005158"/>
                <a:ext cx="4530727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Voltages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measured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antenna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feed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(linearly or circularly polarized)</a:t>
                </a:r>
                <a:endParaRPr lang="en-ZA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88" y="2005158"/>
                <a:ext cx="4530727" cy="668260"/>
              </a:xfrm>
              <a:prstGeom prst="rect">
                <a:avLst/>
              </a:prstGeom>
              <a:blipFill rotWithShape="0"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97110" y="3738578"/>
            <a:ext cx="977858" cy="1047529"/>
            <a:chOff x="5818431" y="1896271"/>
            <a:chExt cx="977858" cy="1047529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280197" y="2205266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197" y="2205266"/>
                  <a:ext cx="19075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571" r="-34286" b="-60606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8571" r="-25714" b="-5151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1707857" y="3783960"/>
            <a:ext cx="863402" cy="1329948"/>
            <a:chOff x="8892156" y="4919375"/>
            <a:chExt cx="863402" cy="1329948"/>
          </a:xfrm>
        </p:grpSpPr>
        <p:sp>
          <p:nvSpPr>
            <p:cNvPr id="45" name="Rectangle 44"/>
            <p:cNvSpPr/>
            <p:nvPr/>
          </p:nvSpPr>
          <p:spPr>
            <a:xfrm>
              <a:off x="8984961" y="4919375"/>
              <a:ext cx="298082" cy="95766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H="1" flipV="1">
              <a:off x="8984961" y="4919375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9283043" y="4919375"/>
              <a:ext cx="0" cy="957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8984961" y="5877044"/>
              <a:ext cx="2980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892156" y="5879991"/>
                  <a:ext cx="524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156" y="5879991"/>
                  <a:ext cx="524118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9223809" y="5187728"/>
                  <a:ext cx="5317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3809" y="5187728"/>
                  <a:ext cx="531749" cy="39126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667432" y="4173762"/>
                <a:ext cx="238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2" y="4173762"/>
                <a:ext cx="238848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8205" t="-4444" r="-28205" b="-1111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220456" y="5921601"/>
                <a:ext cx="950196" cy="4631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56" y="5921601"/>
                <a:ext cx="950196" cy="46314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137485" y="5047011"/>
                <a:ext cx="103316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485" y="5047011"/>
                <a:ext cx="1033167" cy="62235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89357" y="4284538"/>
                <a:ext cx="929422" cy="4936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57" y="4284538"/>
                <a:ext cx="929422" cy="493661"/>
              </a:xfrm>
              <a:prstGeom prst="rect">
                <a:avLst/>
              </a:prstGeom>
              <a:blipFill rotWithShape="0">
                <a:blip r:embed="rId17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179417" y="1268805"/>
                <a:ext cx="5418471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ZA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Z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Z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ZA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Components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electric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  <m: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ZA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ZA" b="0" dirty="0" smtClean="0">
                  <a:solidFill>
                    <a:srgbClr val="0000FF"/>
                  </a:solidFill>
                </a:endParaRPr>
              </a:p>
              <a:p>
                <a:r>
                  <a:rPr lang="en-ZA" dirty="0" smtClean="0">
                    <a:solidFill>
                      <a:srgbClr val="0000FF"/>
                    </a:solidFill>
                  </a:rPr>
                  <a:t>                          in reference frame of sky, </a:t>
                </a:r>
                <a:r>
                  <a:rPr lang="en-ZA" dirty="0" smtClean="0">
                    <a:solidFill>
                      <a:srgbClr val="CC0099"/>
                    </a:solidFill>
                  </a:rPr>
                  <a:t>at the observer</a:t>
                </a:r>
                <a:endParaRPr lang="en-ZA" dirty="0">
                  <a:solidFill>
                    <a:srgbClr val="CC0099"/>
                  </a:solidFill>
                </a:endParaRPr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7" y="1268805"/>
                <a:ext cx="5418471" cy="668260"/>
              </a:xfrm>
              <a:prstGeom prst="rect">
                <a:avLst/>
              </a:prstGeom>
              <a:blipFill rotWithShape="0">
                <a:blip r:embed="rId18"/>
                <a:stretch>
                  <a:fillRect r="-225" b="-136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365771" y="4894670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Can be represented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as vectors: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144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69" y="126770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2" y="1751929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242232" y="6195804"/>
            <a:ext cx="42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Calibration </a:t>
            </a:r>
            <a:r>
              <a:rPr lang="en-ZA" dirty="0" smtClean="0">
                <a:solidFill>
                  <a:srgbClr val="CC0066"/>
                </a:solidFill>
              </a:rPr>
              <a:t>without primary beam </a:t>
            </a:r>
            <a:r>
              <a:rPr lang="en-ZA" dirty="0" smtClean="0"/>
              <a:t>included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09340" y="1751929"/>
            <a:ext cx="4145973" cy="4813207"/>
            <a:chOff x="6660572" y="2057444"/>
            <a:chExt cx="4145973" cy="48132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72" y="2057444"/>
              <a:ext cx="4145973" cy="41117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51733" y="6501319"/>
              <a:ext cx="396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/>
                <a:t>Calibration </a:t>
              </a:r>
              <a:r>
                <a:rPr lang="en-ZA" dirty="0" smtClean="0">
                  <a:solidFill>
                    <a:srgbClr val="CC0066"/>
                  </a:solidFill>
                </a:rPr>
                <a:t>with primary beam </a:t>
              </a:r>
              <a:r>
                <a:rPr lang="en-ZA" dirty="0" smtClean="0"/>
                <a:t>included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3888" y="970067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Effect of primary beam on noise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over the field of view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50" y="1999488"/>
            <a:ext cx="4337299" cy="4345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143" y="1367522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090"/>
            <a:ext cx="10515600" cy="104914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 procedure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Start with visibility data,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dirty="0" smtClean="0"/>
                  <a:t>, and initial brightness model,</a:t>
                </a:r>
                <a:r>
                  <a:rPr lang="en-ZA" dirty="0" smtClean="0">
                    <a:solidFill>
                      <a:srgbClr val="00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b="1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ZA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ZA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ZA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ZA" dirty="0" smtClean="0"/>
                  <a:t>for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Calculate residual visibility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ZA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ZA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</m:oMath>
                </a14:m>
                <a:r>
                  <a:rPr lang="en-ZA" dirty="0" smtClean="0"/>
                  <a:t> to create a residual image,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Perform a source-finding procedure to find sources in the residual image, and add these to the initial model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to form a new, updated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Set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 , and repeat steps 2-5 until the residual image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 is noise-like. </a:t>
                </a:r>
              </a:p>
              <a:p>
                <a:endParaRPr lang="en-Z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  <a:blipFill rotWithShape="0"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7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>
                    <a:solidFill>
                      <a:srgbClr val="7030A0"/>
                    </a:solidFill>
                  </a:rPr>
                  <a:t>Differential gain solutions </a:t>
                </a:r>
                <a:r>
                  <a:rPr lang="en-ZA" dirty="0" smtClean="0"/>
                  <a:t>encompass the 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unknown and </a:t>
                </a:r>
                <a:r>
                  <a:rPr lang="en-ZA" dirty="0" err="1" smtClean="0">
                    <a:solidFill>
                      <a:srgbClr val="00B050"/>
                    </a:solidFill>
                  </a:rPr>
                  <a:t>unmodeled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 direction-dependent effects</a:t>
                </a:r>
                <a:r>
                  <a:rPr lang="en-ZA" dirty="0" smtClean="0"/>
                  <a:t> in the signal path.</a:t>
                </a:r>
              </a:p>
              <a:p>
                <a:r>
                  <a:rPr lang="en-ZA" dirty="0" smtClean="0"/>
                  <a:t>The Jones matrix in the direction of source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 is then given by:</a:t>
                </a:r>
              </a:p>
              <a:p>
                <a:endParaRPr lang="en-ZA" dirty="0"/>
              </a:p>
              <a:p>
                <a:endParaRPr lang="en-Z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ZA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44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4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ZA" sz="4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02167" y="5045809"/>
            <a:ext cx="18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Final Jones matrix</a:t>
            </a:r>
          </a:p>
          <a:p>
            <a:r>
              <a:rPr lang="en-ZA" dirty="0">
                <a:solidFill>
                  <a:srgbClr val="0000FF"/>
                </a:solidFill>
              </a:rPr>
              <a:t>i</a:t>
            </a:r>
            <a:r>
              <a:rPr lang="en-ZA" dirty="0" smtClean="0">
                <a:solidFill>
                  <a:srgbClr val="0000FF"/>
                </a:solidFill>
              </a:rPr>
              <a:t>n the direction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of source </a:t>
            </a:r>
            <a:r>
              <a:rPr lang="en-ZA" i="1" dirty="0" smtClean="0">
                <a:solidFill>
                  <a:srgbClr val="0000FF"/>
                </a:solidFill>
              </a:rPr>
              <a:t>s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71" y="5057508"/>
            <a:ext cx="231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Direction-independent</a:t>
            </a:r>
          </a:p>
          <a:p>
            <a:pPr algn="ctr"/>
            <a:r>
              <a:rPr lang="en-ZA" dirty="0" smtClean="0">
                <a:solidFill>
                  <a:srgbClr val="CC0099"/>
                </a:solidFill>
              </a:rPr>
              <a:t>effects</a:t>
            </a:r>
            <a:endParaRPr lang="en-ZA" dirty="0">
              <a:solidFill>
                <a:srgbClr val="CC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383" y="5045809"/>
            <a:ext cx="217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B050"/>
                </a:solidFill>
              </a:rPr>
              <a:t>Known and </a:t>
            </a:r>
            <a:r>
              <a:rPr lang="en-ZA" dirty="0" err="1" smtClean="0">
                <a:solidFill>
                  <a:srgbClr val="00B050"/>
                </a:solidFill>
              </a:rPr>
              <a:t>modeled</a:t>
            </a:r>
            <a:endParaRPr lang="en-ZA" dirty="0" smtClean="0">
              <a:solidFill>
                <a:srgbClr val="00B050"/>
              </a:solidFill>
            </a:endParaRPr>
          </a:p>
          <a:p>
            <a:pPr algn="ctr"/>
            <a:r>
              <a:rPr lang="en-ZA" dirty="0">
                <a:solidFill>
                  <a:srgbClr val="00B050"/>
                </a:solidFill>
              </a:rPr>
              <a:t>d</a:t>
            </a:r>
            <a:r>
              <a:rPr lang="en-ZA" dirty="0" smtClean="0">
                <a:solidFill>
                  <a:srgbClr val="00B050"/>
                </a:solidFill>
              </a:rPr>
              <a:t>irection-dependent</a:t>
            </a: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effects</a:t>
            </a:r>
            <a:endParaRPr lang="en-ZA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7398" y="4315968"/>
            <a:ext cx="1330969" cy="5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20551" y="4461958"/>
            <a:ext cx="775449" cy="6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6888480" y="4403070"/>
            <a:ext cx="867663" cy="64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91943" y="5045809"/>
            <a:ext cx="230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7030A0"/>
                </a:solidFill>
              </a:rPr>
              <a:t>Differential gain:</a:t>
            </a:r>
          </a:p>
          <a:p>
            <a:pPr algn="ctr"/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Unknown/</a:t>
            </a:r>
            <a:r>
              <a:rPr lang="en-ZA" dirty="0" err="1" smtClean="0">
                <a:solidFill>
                  <a:schemeClr val="bg2">
                    <a:lumMod val="25000"/>
                  </a:schemeClr>
                </a:solidFill>
              </a:rPr>
              <a:t>unmodeled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irection-dependent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ffects in the direction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 source </a:t>
            </a:r>
            <a:r>
              <a:rPr lang="en-ZA" i="1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endParaRPr lang="en-ZA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7756145" y="4315969"/>
            <a:ext cx="2489672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823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4137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Differential gain solutions </a:t>
            </a:r>
            <a:r>
              <a:rPr lang="en-ZA" dirty="0" smtClean="0"/>
              <a:t>are</a:t>
            </a:r>
            <a:r>
              <a:rPr lang="en-ZA" dirty="0" smtClean="0">
                <a:solidFill>
                  <a:srgbClr val="CC0099"/>
                </a:solidFill>
              </a:rPr>
              <a:t> </a:t>
            </a:r>
            <a:r>
              <a:rPr lang="en-ZA" dirty="0" smtClean="0"/>
              <a:t>computed (in the direction of a few bright sources) and applied after regular calibration in order to correct for leftover, </a:t>
            </a:r>
            <a:r>
              <a:rPr lang="en-ZA" dirty="0" err="1" smtClean="0"/>
              <a:t>uncalibrated</a:t>
            </a:r>
            <a:r>
              <a:rPr lang="en-ZA" dirty="0" smtClean="0"/>
              <a:t>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8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32121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differential gains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4" y="1877955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626544" y="6271366"/>
            <a:ext cx="338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Without </a:t>
            </a:r>
            <a:r>
              <a:rPr lang="en-ZA" dirty="0" smtClean="0"/>
              <a:t>differential gain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8358" y="1220438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(</a:t>
            </a:r>
            <a:r>
              <a:rPr lang="en-ZA" dirty="0"/>
              <a:t>W</a:t>
            </a:r>
            <a:r>
              <a:rPr lang="en-ZA" dirty="0" smtClean="0"/>
              <a:t>ithout primary beam incorporated in calibration)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3" y="1873168"/>
            <a:ext cx="4155811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6512" y="6254278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</a:t>
            </a:r>
            <a:r>
              <a:rPr lang="en-ZA" dirty="0" smtClean="0"/>
              <a:t>differential gain solutions applied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243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8105"/>
            <a:ext cx="10515600" cy="1880743"/>
          </a:xfrm>
        </p:spPr>
        <p:txBody>
          <a:bodyPr/>
          <a:lstStyle/>
          <a:p>
            <a:r>
              <a:rPr lang="en-ZA" dirty="0" smtClean="0"/>
              <a:t>As more corrupting effects are </a:t>
            </a:r>
            <a:r>
              <a:rPr lang="en-ZA" dirty="0" err="1" smtClean="0"/>
              <a:t>modeled</a:t>
            </a:r>
            <a:r>
              <a:rPr lang="en-ZA" dirty="0" smtClean="0"/>
              <a:t> and accounted for, the </a:t>
            </a:r>
            <a:r>
              <a:rPr lang="en-ZA" dirty="0" smtClean="0">
                <a:solidFill>
                  <a:srgbClr val="CC0099"/>
                </a:solidFill>
              </a:rPr>
              <a:t>calibration becomes more comprehensive</a:t>
            </a:r>
            <a:r>
              <a:rPr lang="en-ZA" dirty="0" smtClean="0"/>
              <a:t>, and </a:t>
            </a:r>
            <a:r>
              <a:rPr lang="en-ZA" dirty="0" smtClean="0">
                <a:solidFill>
                  <a:srgbClr val="00B050"/>
                </a:solidFill>
              </a:rPr>
              <a:t>differential gain solutions approach unity</a:t>
            </a:r>
            <a:r>
              <a:rPr lang="en-ZA" dirty="0" smtClean="0"/>
              <a:t>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1" y="66681"/>
            <a:ext cx="10515600" cy="623752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897" y="610454"/>
            <a:ext cx="241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000" dirty="0">
                <a:solidFill>
                  <a:srgbClr val="000099"/>
                </a:solidFill>
              </a:rPr>
              <a:t>D</a:t>
            </a:r>
            <a:r>
              <a:rPr lang="en-ZA" sz="2000" dirty="0" smtClean="0">
                <a:solidFill>
                  <a:srgbClr val="000099"/>
                </a:solidFill>
              </a:rPr>
              <a:t>ifferential gain plots</a:t>
            </a:r>
            <a:endParaRPr lang="en-ZA" sz="20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000099"/>
                    </a:solidFill>
                  </a:rPr>
                  <a:t>Flattened differential gain curves, </a:t>
                </a:r>
                <a14:m>
                  <m:oMath xmlns:m="http://schemas.openxmlformats.org/officeDocument/2006/math">
                    <m:r>
                      <a:rPr lang="en-ZA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ZA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ZA" dirty="0" smtClean="0">
                  <a:solidFill>
                    <a:srgbClr val="000099"/>
                  </a:solidFill>
                </a:endParaRPr>
              </a:p>
              <a:p>
                <a:r>
                  <a:rPr lang="en-ZA" dirty="0">
                    <a:solidFill>
                      <a:srgbClr val="000099"/>
                    </a:solidFill>
                  </a:rPr>
                  <a:t> </a:t>
                </a:r>
                <a:r>
                  <a:rPr lang="en-ZA" dirty="0" smtClean="0">
                    <a:solidFill>
                      <a:srgbClr val="000099"/>
                    </a:solidFill>
                  </a:rPr>
                  <a:t>     over the whole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 smtClean="0">
                  <a:solidFill>
                    <a:srgbClr val="000099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CC0066"/>
                    </a:solidFill>
                  </a:rPr>
                  <a:t>Residual variation due to 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remaining uncorrected direction-dependent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effects (like antenna pointing errors)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788" t="-2083" r="-526" b="-45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3" y="1759127"/>
            <a:ext cx="2599247" cy="257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241" y="1177384"/>
            <a:ext cx="2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primary 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3" y="1718747"/>
            <a:ext cx="2590641" cy="257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768" y="1177384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primary beam</a:t>
            </a:r>
            <a:endParaRPr lang="en-Z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0" y="4545135"/>
            <a:ext cx="3029711" cy="201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29" y="4509393"/>
            <a:ext cx="3054927" cy="2036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9491" y="6392122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0262" y="5252472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430051" y="5163024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46718" y="639054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768" y="61707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184" y="53738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110" y="45768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5333" y="616050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5333" y="53601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729" y="4557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302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/>
          <a:lstStyle/>
          <a:p>
            <a:r>
              <a:rPr lang="en-ZA" dirty="0"/>
              <a:t>Thompson, A. R., Moran, J. M., and Swenson, Jr., G. W. (2001</a:t>
            </a:r>
            <a:r>
              <a:rPr lang="en-ZA" dirty="0" smtClean="0"/>
              <a:t>), </a:t>
            </a:r>
            <a:r>
              <a:rPr lang="en-ZA" i="1" dirty="0" smtClean="0">
                <a:solidFill>
                  <a:srgbClr val="0000FF"/>
                </a:solidFill>
              </a:rPr>
              <a:t>Interferometry </a:t>
            </a:r>
            <a:r>
              <a:rPr lang="en-ZA" i="1" dirty="0">
                <a:solidFill>
                  <a:srgbClr val="0000FF"/>
                </a:solidFill>
              </a:rPr>
              <a:t>and </a:t>
            </a:r>
            <a:r>
              <a:rPr lang="en-ZA" i="1" dirty="0" smtClean="0">
                <a:solidFill>
                  <a:srgbClr val="0000FF"/>
                </a:solidFill>
              </a:rPr>
              <a:t>Synthesis in </a:t>
            </a:r>
            <a:r>
              <a:rPr lang="en-ZA" i="1" dirty="0">
                <a:solidFill>
                  <a:srgbClr val="0000FF"/>
                </a:solidFill>
              </a:rPr>
              <a:t>Radio Astronomy</a:t>
            </a:r>
            <a:r>
              <a:rPr lang="en-ZA" dirty="0"/>
              <a:t>, 2nd </a:t>
            </a:r>
            <a:r>
              <a:rPr lang="en-ZA" dirty="0" smtClean="0"/>
              <a:t>Edition </a:t>
            </a:r>
          </a:p>
          <a:p>
            <a:r>
              <a:rPr lang="en-ZA" dirty="0"/>
              <a:t>G. B. Taylor, C. L. </a:t>
            </a:r>
            <a:r>
              <a:rPr lang="en-ZA" dirty="0" err="1"/>
              <a:t>Carilli</a:t>
            </a:r>
            <a:r>
              <a:rPr lang="en-ZA" dirty="0"/>
              <a:t>, &amp; R. A. </a:t>
            </a:r>
            <a:r>
              <a:rPr lang="en-ZA" dirty="0" err="1" smtClean="0"/>
              <a:t>Perley</a:t>
            </a:r>
            <a:r>
              <a:rPr lang="en-ZA" dirty="0" smtClean="0"/>
              <a:t>, editors (1999), </a:t>
            </a:r>
            <a:r>
              <a:rPr lang="en-ZA" i="1" dirty="0" smtClean="0">
                <a:solidFill>
                  <a:srgbClr val="0000FF"/>
                </a:solidFill>
              </a:rPr>
              <a:t>Synthesis </a:t>
            </a:r>
            <a:r>
              <a:rPr lang="en-ZA" i="1" dirty="0">
                <a:solidFill>
                  <a:srgbClr val="0000FF"/>
                </a:solidFill>
              </a:rPr>
              <a:t>Imaging in Radio Astronomy </a:t>
            </a:r>
            <a:r>
              <a:rPr lang="en-ZA" i="1" dirty="0" smtClean="0">
                <a:solidFill>
                  <a:srgbClr val="0000FF"/>
                </a:solidFill>
              </a:rPr>
              <a:t>II</a:t>
            </a:r>
            <a:r>
              <a:rPr lang="en-ZA" dirty="0" smtClean="0"/>
              <a:t>, </a:t>
            </a:r>
            <a:r>
              <a:rPr lang="en-ZA" dirty="0"/>
              <a:t>volume 180 of </a:t>
            </a:r>
            <a:r>
              <a:rPr lang="en-ZA" i="1" dirty="0"/>
              <a:t>Astronomical Society </a:t>
            </a:r>
            <a:r>
              <a:rPr lang="en-ZA" i="1" dirty="0" smtClean="0"/>
              <a:t>of the </a:t>
            </a:r>
            <a:r>
              <a:rPr lang="en-ZA" i="1" dirty="0"/>
              <a:t>Paciﬁc Conference </a:t>
            </a:r>
            <a:r>
              <a:rPr lang="en-ZA" i="1" dirty="0" smtClean="0"/>
              <a:t>Series</a:t>
            </a:r>
          </a:p>
          <a:p>
            <a:r>
              <a:rPr lang="en-ZA" dirty="0"/>
              <a:t> </a:t>
            </a:r>
            <a:r>
              <a:rPr lang="en-ZA" i="1" dirty="0" smtClean="0">
                <a:solidFill>
                  <a:srgbClr val="0000FF"/>
                </a:solidFill>
              </a:rPr>
              <a:t>14th </a:t>
            </a:r>
            <a:r>
              <a:rPr lang="en-ZA" i="1" dirty="0">
                <a:solidFill>
                  <a:srgbClr val="0000FF"/>
                </a:solidFill>
              </a:rPr>
              <a:t>Synthesis Imaging Workshop </a:t>
            </a:r>
            <a:r>
              <a:rPr lang="en-ZA" dirty="0" smtClean="0">
                <a:hlinkClick r:id="rId2"/>
              </a:rPr>
              <a:t>lecture slides </a:t>
            </a:r>
            <a:r>
              <a:rPr lang="en-ZA" dirty="0" smtClean="0"/>
              <a:t>(2014), National Radio Astronomy Observatory, Socorro, New Mexico, USA</a:t>
            </a:r>
          </a:p>
          <a:p>
            <a:r>
              <a:rPr lang="en-ZA" dirty="0" smtClean="0"/>
              <a:t>Oleg Smirnov’s </a:t>
            </a:r>
            <a:r>
              <a:rPr lang="en-ZA" dirty="0" smtClean="0">
                <a:hlinkClick r:id="rId3"/>
              </a:rPr>
              <a:t>RIME lecture </a:t>
            </a:r>
            <a:r>
              <a:rPr lang="en-ZA" dirty="0" smtClean="0"/>
              <a:t>from </a:t>
            </a:r>
            <a:r>
              <a:rPr lang="en-ZA" i="1" dirty="0" smtClean="0">
                <a:solidFill>
                  <a:srgbClr val="0000FF"/>
                </a:solidFill>
              </a:rPr>
              <a:t>3GC3 Workshop and Interferometry School</a:t>
            </a:r>
            <a:r>
              <a:rPr lang="en-ZA" i="1" dirty="0" smtClean="0"/>
              <a:t> </a:t>
            </a:r>
            <a:r>
              <a:rPr lang="en-ZA" dirty="0" smtClean="0"/>
              <a:t>(2013), Port Alfred, South Africa</a:t>
            </a:r>
          </a:p>
          <a:p>
            <a:pPr marL="0" indent="0">
              <a:buNone/>
            </a:pPr>
            <a:endParaRPr lang="en-ZA" i="1" dirty="0" smtClean="0"/>
          </a:p>
          <a:p>
            <a:endParaRPr lang="en-Z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11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Smirnov, O. M. (2011</a:t>
            </a:r>
            <a:r>
              <a:rPr lang="en-ZA" dirty="0"/>
              <a:t>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I. A full-sky Jones </a:t>
            </a:r>
            <a:r>
              <a:rPr lang="en-ZA" i="1" dirty="0" smtClean="0">
                <a:solidFill>
                  <a:srgbClr val="0000FF"/>
                </a:solidFill>
              </a:rPr>
              <a:t>formalism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A106</a:t>
            </a:r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II. Calibration and direction-dependent </a:t>
            </a:r>
            <a:r>
              <a:rPr lang="en-ZA" i="1" dirty="0" smtClean="0">
                <a:solidFill>
                  <a:srgbClr val="0000FF"/>
                </a:solidFill>
              </a:rPr>
              <a:t>effects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A107</a:t>
            </a:r>
            <a:endParaRPr lang="en-ZA" dirty="0"/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III. Addressing direction-dependent effects in 21 cm WSRT observations of 3C </a:t>
            </a:r>
            <a:r>
              <a:rPr lang="en-ZA" i="1" dirty="0" smtClean="0">
                <a:solidFill>
                  <a:srgbClr val="0000FF"/>
                </a:solidFill>
              </a:rPr>
              <a:t>147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A108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34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11415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Propagation effects absent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3706068" y="2534962"/>
            <a:ext cx="445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No 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15512" y="3675131"/>
            <a:ext cx="1585349" cy="1017368"/>
            <a:chOff x="8870548" y="1164214"/>
            <a:chExt cx="1585349" cy="1017368"/>
          </a:xfrm>
        </p:grpSpPr>
        <p:sp>
          <p:nvSpPr>
            <p:cNvPr id="37" name="Rectangle 36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9866720" y="1812250"/>
                  <a:ext cx="524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524118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870122" y="1468095"/>
                  <a:ext cx="2388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23884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7500" t="-4444" r="-25000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8870548" y="1325033"/>
                  <a:ext cx="5317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531749" cy="39126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636047" y="1523198"/>
            <a:ext cx="4149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Amplitude</a:t>
            </a:r>
            <a:r>
              <a:rPr lang="en-ZA" dirty="0" smtClean="0">
                <a:solidFill>
                  <a:srgbClr val="0000FF"/>
                </a:solidFill>
              </a:rPr>
              <a:t> and </a:t>
            </a:r>
            <a:r>
              <a:rPr lang="en-ZA" dirty="0" smtClean="0">
                <a:solidFill>
                  <a:srgbClr val="CC0099"/>
                </a:solidFill>
              </a:rPr>
              <a:t>direction</a:t>
            </a:r>
            <a:r>
              <a:rPr lang="en-ZA" dirty="0" smtClean="0">
                <a:solidFill>
                  <a:srgbClr val="0000FF"/>
                </a:solidFill>
              </a:rPr>
              <a:t> of e</a:t>
            </a:r>
            <a:r>
              <a:rPr lang="en-ZA" dirty="0" smtClean="0">
                <a:solidFill>
                  <a:srgbClr val="0000FF"/>
                </a:solidFill>
              </a:rPr>
              <a:t>lectric </a:t>
            </a:r>
            <a:r>
              <a:rPr lang="en-ZA" dirty="0" smtClean="0">
                <a:solidFill>
                  <a:srgbClr val="0000FF"/>
                </a:solidFill>
              </a:rPr>
              <a:t>vector </a:t>
            </a:r>
            <a:endParaRPr lang="en-ZA" dirty="0" smtClean="0">
              <a:solidFill>
                <a:srgbClr val="0000FF"/>
              </a:solidFill>
            </a:endParaRP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remain </a:t>
            </a:r>
            <a:r>
              <a:rPr lang="en-ZA" dirty="0" smtClean="0">
                <a:solidFill>
                  <a:srgbClr val="00B050"/>
                </a:solidFill>
              </a:rPr>
              <a:t>unchanged</a:t>
            </a:r>
            <a:r>
              <a:rPr lang="en-ZA" dirty="0" smtClean="0">
                <a:solidFill>
                  <a:srgbClr val="0000FF"/>
                </a:solidFill>
              </a:rPr>
              <a:t> during </a:t>
            </a:r>
            <a:r>
              <a:rPr lang="en-ZA" dirty="0" smtClean="0">
                <a:solidFill>
                  <a:srgbClr val="0000FF"/>
                </a:solidFill>
              </a:rPr>
              <a:t>propagation</a:t>
            </a:r>
            <a:endParaRPr lang="en-ZA" dirty="0" smtClean="0"/>
          </a:p>
        </p:txBody>
      </p:sp>
      <p:grpSp>
        <p:nvGrpSpPr>
          <p:cNvPr id="44" name="Group 43"/>
          <p:cNvGrpSpPr/>
          <p:nvPr/>
        </p:nvGrpSpPr>
        <p:grpSpPr>
          <a:xfrm>
            <a:off x="1108034" y="1965289"/>
            <a:ext cx="1267691" cy="1449041"/>
            <a:chOff x="4763538" y="1108710"/>
            <a:chExt cx="1267691" cy="1449041"/>
          </a:xfrm>
        </p:grpSpPr>
        <p:sp>
          <p:nvSpPr>
            <p:cNvPr id="45" name="Rectangle 44"/>
            <p:cNvSpPr/>
            <p:nvPr/>
          </p:nvSpPr>
          <p:spPr>
            <a:xfrm rot="1200000">
              <a:off x="5031590" y="1242820"/>
              <a:ext cx="839776" cy="108288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4871727" y="2136348"/>
              <a:ext cx="777871" cy="29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4871732" y="1427810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4871727" y="1108710"/>
              <a:ext cx="374643" cy="1027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5451478" y="1747909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478" y="1747909"/>
                  <a:ext cx="19075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4763538" y="1345530"/>
                  <a:ext cx="2907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538" y="1345530"/>
                  <a:ext cx="290721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0417" r="-8333" b="-1521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04440" y="2280752"/>
                  <a:ext cx="2838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440" y="2280752"/>
                  <a:ext cx="283859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2766" r="-2128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8782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 smtClean="0"/>
              <a:t>Hamaker</a:t>
            </a:r>
            <a:r>
              <a:rPr lang="en-ZA" dirty="0"/>
              <a:t>, J. P., </a:t>
            </a:r>
            <a:r>
              <a:rPr lang="en-ZA" dirty="0" err="1"/>
              <a:t>Bregman</a:t>
            </a:r>
            <a:r>
              <a:rPr lang="en-ZA" dirty="0"/>
              <a:t>, J. D., and Sault, R. J.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</a:t>
            </a:r>
            <a:r>
              <a:rPr lang="en-ZA" i="1" dirty="0">
                <a:solidFill>
                  <a:srgbClr val="0000FF"/>
                </a:solidFill>
              </a:rPr>
              <a:t>. Mathematical foundations</a:t>
            </a:r>
            <a:r>
              <a:rPr lang="en-ZA" dirty="0"/>
              <a:t>. A&amp;AS, 117, </a:t>
            </a:r>
            <a:r>
              <a:rPr lang="en-ZA" dirty="0" smtClean="0"/>
              <a:t>137–147</a:t>
            </a:r>
          </a:p>
          <a:p>
            <a:r>
              <a:rPr lang="en-ZA" dirty="0"/>
              <a:t>Sault, R. J., </a:t>
            </a:r>
            <a:r>
              <a:rPr lang="en-ZA" dirty="0" err="1"/>
              <a:t>Hamaker</a:t>
            </a:r>
            <a:r>
              <a:rPr lang="en-ZA" dirty="0"/>
              <a:t>, J. P.,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II</a:t>
            </a:r>
            <a:r>
              <a:rPr lang="en-ZA" i="1" dirty="0">
                <a:solidFill>
                  <a:srgbClr val="0000FF"/>
                </a:solidFill>
              </a:rPr>
              <a:t>. Instrumental calibration of an interferometer array</a:t>
            </a:r>
            <a:r>
              <a:rPr lang="en-ZA" dirty="0"/>
              <a:t>. A&amp;AS, 117, 149–159</a:t>
            </a:r>
            <a:endParaRPr lang="en-ZA" dirty="0" smtClean="0"/>
          </a:p>
          <a:p>
            <a:r>
              <a:rPr lang="en-ZA" dirty="0" err="1"/>
              <a:t>Hamaker</a:t>
            </a:r>
            <a:r>
              <a:rPr lang="en-ZA" dirty="0"/>
              <a:t>, J. P.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III. Interpreting the IAU/IEEE deﬁnitions of the Stokes parameters</a:t>
            </a:r>
            <a:r>
              <a:rPr lang="en-ZA" dirty="0"/>
              <a:t>. A&amp;AS, 117, </a:t>
            </a:r>
            <a:r>
              <a:rPr lang="en-ZA" dirty="0" smtClean="0"/>
              <a:t>161–165</a:t>
            </a:r>
            <a:endParaRPr lang="en-ZA" dirty="0"/>
          </a:p>
          <a:p>
            <a:r>
              <a:rPr lang="en-ZA" dirty="0" err="1"/>
              <a:t>Hamaker</a:t>
            </a:r>
            <a:r>
              <a:rPr lang="en-ZA" dirty="0"/>
              <a:t>, J. P. (2000).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IV. The full-coherency analogue of scalar self-calibration: Self-alignment, dynamic range and </a:t>
            </a:r>
            <a:r>
              <a:rPr lang="en-ZA" i="1" dirty="0" err="1">
                <a:solidFill>
                  <a:srgbClr val="0000FF"/>
                </a:solidFill>
              </a:rPr>
              <a:t>polarimetric</a:t>
            </a:r>
            <a:r>
              <a:rPr lang="en-ZA" i="1" dirty="0">
                <a:solidFill>
                  <a:srgbClr val="0000FF"/>
                </a:solidFill>
              </a:rPr>
              <a:t> ﬁdelity</a:t>
            </a:r>
            <a:r>
              <a:rPr lang="en-ZA" dirty="0"/>
              <a:t>. A&amp;AS, 143, </a:t>
            </a:r>
            <a:r>
              <a:rPr lang="en-ZA" dirty="0" smtClean="0"/>
              <a:t>515–534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40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3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Propagation effects </a:t>
            </a:r>
            <a:r>
              <a:rPr lang="en-ZA" b="1" dirty="0" smtClean="0">
                <a:solidFill>
                  <a:srgbClr val="C00000"/>
                </a:solidFill>
              </a:rPr>
              <a:t>present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4963" y="166580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9642288" y="2249302"/>
            <a:ext cx="1585349" cy="1017368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Left Arrow 22"/>
          <p:cNvSpPr/>
          <p:nvPr/>
        </p:nvSpPr>
        <p:spPr>
          <a:xfrm rot="-1140000">
            <a:off x="2499351" y="3174029"/>
            <a:ext cx="7214852" cy="326987"/>
          </a:xfrm>
          <a:prstGeom prst="leftArrow">
            <a:avLst/>
          </a:prstGeom>
          <a:solidFill>
            <a:srgbClr val="FF99FF"/>
          </a:solidFill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 rot="-1140000">
            <a:off x="4030676" y="2534962"/>
            <a:ext cx="381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600" dirty="0" smtClean="0">
                <a:solidFill>
                  <a:srgbClr val="FF0000"/>
                </a:solidFill>
              </a:rPr>
              <a:t>Propagation effects</a:t>
            </a:r>
            <a:endParaRPr lang="en-ZA" sz="3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20118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16172" y="2318474"/>
            <a:ext cx="977858" cy="1047529"/>
            <a:chOff x="5818431" y="1896271"/>
            <a:chExt cx="977858" cy="1047529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280197" y="2205266"/>
                  <a:ext cx="190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0197" y="2205266"/>
                  <a:ext cx="190757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8750" r="-1562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378" y="2401363"/>
                  <a:ext cx="214911" cy="2029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8571" r="-34286" b="-60606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209838" cy="2029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571" r="-25714" b="-51515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415638" y="3731933"/>
            <a:ext cx="863402" cy="1329948"/>
            <a:chOff x="1415638" y="3731933"/>
            <a:chExt cx="863402" cy="1329948"/>
          </a:xfrm>
        </p:grpSpPr>
        <p:grpSp>
          <p:nvGrpSpPr>
            <p:cNvPr id="36" name="Group 35"/>
            <p:cNvGrpSpPr/>
            <p:nvPr/>
          </p:nvGrpSpPr>
          <p:grpSpPr>
            <a:xfrm>
              <a:off x="1415638" y="3731933"/>
              <a:ext cx="863402" cy="1329948"/>
              <a:chOff x="8892156" y="4919375"/>
              <a:chExt cx="863402" cy="1329948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8984961" y="4919375"/>
                <a:ext cx="298082" cy="95766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8984961" y="4919375"/>
                <a:ext cx="298082" cy="95766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9283043" y="4919375"/>
                <a:ext cx="0" cy="9576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8984961" y="5877044"/>
                <a:ext cx="29808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/>
                  <p:cNvSpPr txBox="1"/>
                  <p:nvPr/>
                </p:nvSpPr>
                <p:spPr>
                  <a:xfrm>
                    <a:off x="8892156" y="5879991"/>
                    <a:ext cx="5241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oMath>
                      </m:oMathPara>
                    </a14:m>
                    <a:endParaRPr lang="en-ZA" dirty="0"/>
                  </a:p>
                </p:txBody>
              </p:sp>
            </mc:Choice>
            <mc:Fallback xmlns="">
              <p:sp>
                <p:nvSpPr>
                  <p:cNvPr id="53" name="TextBox 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156" y="5879991"/>
                    <a:ext cx="524118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9223809" y="5187728"/>
                    <a:ext cx="531749" cy="39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oMath>
                      </m:oMathPara>
                    </a14:m>
                    <a:endParaRPr lang="en-ZA" dirty="0"/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23809" y="5187728"/>
                    <a:ext cx="531749" cy="39126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4688"/>
                    </a:stretch>
                  </a:blipFill>
                </p:spPr>
                <p:txBody>
                  <a:bodyPr/>
                  <a:lstStyle/>
                  <a:p>
                    <a:r>
                      <a:rPr lang="en-Z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1415638" y="4143728"/>
                  <a:ext cx="2388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638" y="4143728"/>
                  <a:ext cx="238848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28205" t="-4444" r="-28205" b="-1111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rot="-1140000">
                <a:off x="4015125" y="3510184"/>
                <a:ext cx="47731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0000FF"/>
                    </a:solidFill>
                  </a:rPr>
                  <a:t>Linear transformation matrix,  </a:t>
                </a:r>
                <a14:m>
                  <m:oMath xmlns:m="http://schemas.openxmlformats.org/officeDocument/2006/math">
                    <m:r>
                      <a:rPr lang="en-ZA" sz="2800" b="1" i="1" dirty="0" smtClean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endParaRPr lang="en-ZA" sz="2800" b="1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140000">
                <a:off x="4015125" y="3510184"/>
                <a:ext cx="4773166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2861" b="-979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42493" y="4936925"/>
                <a:ext cx="7165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𝑱𝒆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493" y="4936925"/>
                <a:ext cx="716543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4237" r="-10169" b="-3111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07123" y="5496115"/>
                <a:ext cx="2382254" cy="512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123" y="5496115"/>
                <a:ext cx="2382254" cy="51200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7771261" y="4268697"/>
            <a:ext cx="13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Jones matrix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60816" y="4896677"/>
            <a:ext cx="1981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Electric field vector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77693" y="4896677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Voltage vector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7410805" y="5082737"/>
            <a:ext cx="307392" cy="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3"/>
          </p:cNvCxnSpPr>
          <p:nvPr/>
        </p:nvCxnSpPr>
        <p:spPr>
          <a:xfrm>
            <a:off x="8559036" y="5075425"/>
            <a:ext cx="574586" cy="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336604" y="4638029"/>
            <a:ext cx="7344" cy="269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77938" y="1572542"/>
            <a:ext cx="4149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Amplitude</a:t>
            </a:r>
            <a:r>
              <a:rPr lang="en-ZA" dirty="0" smtClean="0">
                <a:solidFill>
                  <a:srgbClr val="0000FF"/>
                </a:solidFill>
              </a:rPr>
              <a:t> and </a:t>
            </a:r>
            <a:r>
              <a:rPr lang="en-ZA" dirty="0" smtClean="0">
                <a:solidFill>
                  <a:srgbClr val="CC0099"/>
                </a:solidFill>
              </a:rPr>
              <a:t>direction</a:t>
            </a:r>
            <a:r>
              <a:rPr lang="en-ZA" dirty="0" smtClean="0">
                <a:solidFill>
                  <a:srgbClr val="0000FF"/>
                </a:solidFill>
              </a:rPr>
              <a:t> of e</a:t>
            </a:r>
            <a:r>
              <a:rPr lang="en-ZA" dirty="0" smtClean="0">
                <a:solidFill>
                  <a:srgbClr val="0000FF"/>
                </a:solidFill>
              </a:rPr>
              <a:t>lectric </a:t>
            </a:r>
            <a:r>
              <a:rPr lang="en-ZA" dirty="0" smtClean="0">
                <a:solidFill>
                  <a:srgbClr val="0000FF"/>
                </a:solidFill>
              </a:rPr>
              <a:t>vector </a:t>
            </a:r>
            <a:endParaRPr lang="en-ZA" dirty="0" smtClean="0">
              <a:solidFill>
                <a:srgbClr val="0000FF"/>
              </a:solidFill>
            </a:endParaRP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change</a:t>
            </a:r>
            <a:r>
              <a:rPr lang="en-ZA" dirty="0" smtClean="0">
                <a:solidFill>
                  <a:srgbClr val="0000FF"/>
                </a:solidFill>
              </a:rPr>
              <a:t> </a:t>
            </a:r>
            <a:r>
              <a:rPr lang="en-ZA" dirty="0" smtClean="0">
                <a:solidFill>
                  <a:srgbClr val="0000FF"/>
                </a:solidFill>
              </a:rPr>
              <a:t>during </a:t>
            </a:r>
            <a:r>
              <a:rPr lang="en-ZA" dirty="0" smtClean="0">
                <a:solidFill>
                  <a:srgbClr val="0000FF"/>
                </a:solidFill>
              </a:rPr>
              <a:t>propagation</a:t>
            </a:r>
            <a:endParaRPr lang="en-ZA" dirty="0" smtClean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9240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Correlation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0433575" y="1560545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7" name="Group 6"/>
          <p:cNvGrpSpPr/>
          <p:nvPr/>
        </p:nvGrpSpPr>
        <p:grpSpPr>
          <a:xfrm>
            <a:off x="10168256" y="2135647"/>
            <a:ext cx="1585349" cy="1205735"/>
            <a:chOff x="8870548" y="1164214"/>
            <a:chExt cx="1585349" cy="1017368"/>
          </a:xfrm>
        </p:grpSpPr>
        <p:sp>
          <p:nvSpPr>
            <p:cNvPr id="8" name="Rectangle 7"/>
            <p:cNvSpPr/>
            <p:nvPr/>
          </p:nvSpPr>
          <p:spPr>
            <a:xfrm>
              <a:off x="9286973" y="1164214"/>
              <a:ext cx="1168924" cy="71722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9286972" y="1164214"/>
              <a:ext cx="1159497" cy="712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286971" y="1877115"/>
              <a:ext cx="11689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9286971" y="1164214"/>
              <a:ext cx="0" cy="7129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720" y="1812250"/>
                  <a:ext cx="458074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122" y="1468095"/>
                  <a:ext cx="1795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690" r="-20690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0548" y="1325033"/>
                  <a:ext cx="465705" cy="3912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33" y="2275823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144785" y="1860840"/>
            <a:ext cx="115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 </a:t>
            </a:r>
            <a:r>
              <a:rPr lang="en-ZA" i="1" dirty="0" smtClean="0">
                <a:solidFill>
                  <a:srgbClr val="0000FF"/>
                </a:solidFill>
              </a:rPr>
              <a:t>p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168256" y="1093367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50674" y="2036401"/>
            <a:ext cx="1152148" cy="1143004"/>
            <a:chOff x="5818431" y="1896271"/>
            <a:chExt cx="1152148" cy="1143004"/>
          </a:xfrm>
        </p:grpSpPr>
        <p:sp>
          <p:nvSpPr>
            <p:cNvPr id="29" name="Rectangle 28"/>
            <p:cNvSpPr/>
            <p:nvPr/>
          </p:nvSpPr>
          <p:spPr>
            <a:xfrm rot="1200000">
              <a:off x="5940926" y="1980433"/>
              <a:ext cx="620792" cy="79335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5818431" y="2627327"/>
              <a:ext cx="568999" cy="220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6099698" y="1896271"/>
              <a:ext cx="298082" cy="95766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397779" y="2097395"/>
              <a:ext cx="277795" cy="744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968549" y="2201928"/>
                  <a:ext cx="308161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8549" y="2201928"/>
                  <a:ext cx="308161" cy="29841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0000" r="-10000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574060" y="2433152"/>
                  <a:ext cx="39651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060" y="2433152"/>
                  <a:ext cx="396519" cy="29841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692" r="-6154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994780" y="2740860"/>
                  <a:ext cx="389658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𝑝𝑎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4780" y="2740860"/>
                  <a:ext cx="389658" cy="29841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813" r="-1563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992" y="3807070"/>
            <a:ext cx="841321" cy="73768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131119" y="3248459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 </a:t>
            </a:r>
            <a:r>
              <a:rPr lang="en-ZA" i="1" dirty="0">
                <a:solidFill>
                  <a:srgbClr val="0000FF"/>
                </a:solidFill>
              </a:rPr>
              <a:t>q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342801" y="3450256"/>
            <a:ext cx="1358102" cy="1451308"/>
            <a:chOff x="1956094" y="3491843"/>
            <a:chExt cx="1358102" cy="1451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1956094" y="3694559"/>
                  <a:ext cx="391710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𝑞𝑏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6094" y="3694559"/>
                  <a:ext cx="391710" cy="29841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7692" r="-9231" b="-26531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2154694" y="3491843"/>
              <a:ext cx="1159502" cy="1449041"/>
              <a:chOff x="4871727" y="1108710"/>
              <a:chExt cx="1159502" cy="1449041"/>
            </a:xfrm>
          </p:grpSpPr>
          <p:sp>
            <p:nvSpPr>
              <p:cNvPr id="60" name="Rectangle 59"/>
              <p:cNvSpPr/>
              <p:nvPr/>
            </p:nvSpPr>
            <p:spPr>
              <a:xfrm rot="1200000">
                <a:off x="5031590" y="1242820"/>
                <a:ext cx="839776" cy="108288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ZA" dirty="0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4871727" y="2136348"/>
                <a:ext cx="777871" cy="2987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871732" y="1427810"/>
                <a:ext cx="1159497" cy="71290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4871727" y="1108710"/>
                <a:ext cx="374643" cy="10276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451478" y="1747909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ZA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104440" y="2280752"/>
                <a:ext cx="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ZA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2684281" y="4151424"/>
                  <a:ext cx="30636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ZA" b="1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4281" y="4151424"/>
                  <a:ext cx="306366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000" r="-8000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97081" y="4644736"/>
                  <a:ext cx="38484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𝑞𝑎</m:t>
                            </m:r>
                          </m:sub>
                        </m:sSub>
                      </m:oMath>
                    </m:oMathPara>
                  </a14:m>
                  <a:endParaRPr lang="en-ZA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081" y="4644736"/>
                  <a:ext cx="384849" cy="298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7937" r="-6349" b="-20408"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Straight Arrow Connector 19"/>
          <p:cNvCxnSpPr/>
          <p:nvPr/>
        </p:nvCxnSpPr>
        <p:spPr>
          <a:xfrm flipH="1">
            <a:off x="6602498" y="1804408"/>
            <a:ext cx="3699093" cy="631909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675652" y="1804408"/>
            <a:ext cx="3608390" cy="2146979"/>
          </a:xfrm>
          <a:prstGeom prst="straightConnector1">
            <a:avLst/>
          </a:prstGeom>
          <a:ln w="19050"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031435" y="1747091"/>
                <a:ext cx="268086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435" y="1747091"/>
                <a:ext cx="268086" cy="298415"/>
              </a:xfrm>
              <a:prstGeom prst="rect">
                <a:avLst/>
              </a:prstGeom>
              <a:blipFill rotWithShape="0">
                <a:blip r:embed="rId14"/>
                <a:stretch>
                  <a:fillRect l="-29545" r="-9091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199988" y="3154917"/>
                <a:ext cx="26629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988" y="3154917"/>
                <a:ext cx="266291" cy="298415"/>
              </a:xfrm>
              <a:prstGeom prst="rect">
                <a:avLst/>
              </a:prstGeom>
              <a:blipFill rotWithShape="0">
                <a:blip r:embed="rId15"/>
                <a:stretch>
                  <a:fillRect l="-29545" r="-6818" b="-25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154069" y="2400092"/>
                <a:ext cx="95135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ZA" b="1" i="1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ZA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69" y="2400092"/>
                <a:ext cx="951351" cy="298415"/>
              </a:xfrm>
              <a:prstGeom prst="rect">
                <a:avLst/>
              </a:prstGeom>
              <a:blipFill rotWithShape="0">
                <a:blip r:embed="rId16"/>
                <a:stretch>
                  <a:fillRect l="-3205" r="-3846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172917" y="3951387"/>
                <a:ext cx="940001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17" y="3951387"/>
                <a:ext cx="940001" cy="298415"/>
              </a:xfrm>
              <a:prstGeom prst="rect">
                <a:avLst/>
              </a:prstGeom>
              <a:blipFill rotWithShape="0">
                <a:blip r:embed="rId17"/>
                <a:stretch>
                  <a:fillRect l="-3226" r="-2581" b="-2244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858020" y="2871697"/>
            <a:ext cx="1420982" cy="897659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6" name="TextBox 75"/>
          <p:cNvSpPr txBox="1"/>
          <p:nvPr/>
        </p:nvSpPr>
        <p:spPr>
          <a:xfrm>
            <a:off x="1025855" y="3104076"/>
            <a:ext cx="1140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Correlator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78" name="Straight Connector 77"/>
          <p:cNvCxnSpPr>
            <a:stCxn id="70" idx="1"/>
          </p:cNvCxnSpPr>
          <p:nvPr/>
        </p:nvCxnSpPr>
        <p:spPr>
          <a:xfrm flipH="1">
            <a:off x="2707607" y="2549300"/>
            <a:ext cx="446462" cy="0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694562" y="2549299"/>
            <a:ext cx="38910" cy="1551295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1" idx="1"/>
          </p:cNvCxnSpPr>
          <p:nvPr/>
        </p:nvCxnSpPr>
        <p:spPr>
          <a:xfrm>
            <a:off x="2742700" y="4100594"/>
            <a:ext cx="430217" cy="1"/>
          </a:xfrm>
          <a:prstGeom prst="lin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75" idx="3"/>
          </p:cNvCxnSpPr>
          <p:nvPr/>
        </p:nvCxnSpPr>
        <p:spPr>
          <a:xfrm flipH="1">
            <a:off x="2279002" y="3320526"/>
            <a:ext cx="428605" cy="1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03569" y="5622367"/>
                <a:ext cx="2385268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=2⟨</m:t>
                      </m:r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9" y="5622367"/>
                <a:ext cx="2385268" cy="47301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/>
          <p:cNvCxnSpPr>
            <a:stCxn id="75" idx="2"/>
          </p:cNvCxnSpPr>
          <p:nvPr/>
        </p:nvCxnSpPr>
        <p:spPr>
          <a:xfrm>
            <a:off x="1568511" y="3769356"/>
            <a:ext cx="0" cy="1736499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158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13" y="84571"/>
            <a:ext cx="10515600" cy="89953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Visibility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30440" y="987274"/>
                <a:ext cx="8320163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2400" dirty="0" smtClean="0">
                    <a:solidFill>
                      <a:srgbClr val="0000FF"/>
                    </a:solidFill>
                  </a:rPr>
                  <a:t>The correlator computes the </a:t>
                </a:r>
                <a:r>
                  <a:rPr lang="en-ZA" sz="2400" dirty="0" smtClean="0">
                    <a:solidFill>
                      <a:srgbClr val="CC0099"/>
                    </a:solidFill>
                  </a:rPr>
                  <a:t>visibility</a:t>
                </a:r>
                <a:r>
                  <a:rPr lang="en-ZA" sz="2400" dirty="0" smtClean="0">
                    <a:solidFill>
                      <a:srgbClr val="0000FF"/>
                    </a:solidFill>
                  </a:rPr>
                  <a:t>,</a:t>
                </a:r>
                <a:r>
                  <a:rPr lang="en-ZA" sz="24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400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sz="24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sz="2400" dirty="0" smtClean="0">
                    <a:solidFill>
                      <a:srgbClr val="0000FF"/>
                    </a:solidFill>
                  </a:rPr>
                  <a:t>, on the baseline </a:t>
                </a:r>
                <a14:m>
                  <m:oMath xmlns:m="http://schemas.openxmlformats.org/officeDocument/2006/math">
                    <m:r>
                      <a:rPr lang="en-ZA" sz="2400" i="1" dirty="0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ZA" sz="2400" dirty="0" smtClean="0">
                    <a:solidFill>
                      <a:srgbClr val="0000FF"/>
                    </a:solidFill>
                  </a:rPr>
                  <a:t>:</a:t>
                </a:r>
                <a:r>
                  <a:rPr lang="en-ZA" sz="2400" dirty="0" smtClean="0"/>
                  <a:t> </a:t>
                </a:r>
                <a:endParaRPr lang="en-ZA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440" y="987274"/>
                <a:ext cx="8320163" cy="490199"/>
              </a:xfrm>
              <a:prstGeom prst="rect">
                <a:avLst/>
              </a:prstGeom>
              <a:blipFill rotWithShape="0">
                <a:blip r:embed="rId2"/>
                <a:stretch>
                  <a:fillRect l="-1026" t="-8750" b="-2375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100502" y="2068083"/>
            <a:ext cx="4746092" cy="2106418"/>
            <a:chOff x="5004511" y="2670755"/>
            <a:chExt cx="4746092" cy="2106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5004511" y="3686561"/>
                  <a:ext cx="2542363" cy="4730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0" smtClean="0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=2⟨ </m:t>
                        </m:r>
                        <m:sSub>
                          <m:sSubPr>
                            <m:ctrlPr>
                              <a:rPr lang="en-Z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Sup>
                          <m:sSubSup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ZA" sz="2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 ⟩</m:t>
                        </m:r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511" y="3686561"/>
                  <a:ext cx="2542363" cy="47301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54773" y="2670755"/>
              <a:ext cx="209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Hermitian conjugate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34613" y="3113705"/>
              <a:ext cx="1520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Outer product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0965" y="4407841"/>
              <a:ext cx="939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Average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-5400000">
              <a:off x="6736926" y="3722766"/>
              <a:ext cx="297110" cy="1170730"/>
            </a:xfrm>
            <a:prstGeom prst="leftBrace">
              <a:avLst>
                <a:gd name="adj1" fmla="val 8333"/>
                <a:gd name="adj2" fmla="val 51296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6716246" y="3183126"/>
              <a:ext cx="297110" cy="867673"/>
            </a:xfrm>
            <a:prstGeom prst="leftBrace">
              <a:avLst>
                <a:gd name="adj1" fmla="val 8333"/>
                <a:gd name="adj2" fmla="val 51296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7298638" y="3030772"/>
              <a:ext cx="1222792" cy="768005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49792" y="4342220"/>
                <a:ext cx="3344505" cy="767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dirty="0" smtClean="0"/>
                  <a:t>= 2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⟨</m:t>
                    </m:r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𝑝𝑎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𝑝𝑏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𝑞𝑎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Z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𝑞𝑏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ZA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792" y="4342220"/>
                <a:ext cx="3344505" cy="767711"/>
              </a:xfrm>
              <a:prstGeom prst="rect">
                <a:avLst/>
              </a:prstGeom>
              <a:blipFill rotWithShape="0">
                <a:blip r:embed="rId4"/>
                <a:stretch>
                  <a:fillRect l="-6557" b="-714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57076" y="5644254"/>
                <a:ext cx="4091761" cy="969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 smtClean="0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𝑝𝑎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𝑞𝑎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 smtClean="0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𝑝𝑎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𝑞𝑎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⟨</m:t>
                                    </m:r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ZA" sz="2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ZA" sz="28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r>
                                  <a:rPr lang="en-ZA" sz="2800" i="1">
                                    <a:latin typeface="Cambria Math" panose="02040503050406030204" pitchFamily="18" charset="0"/>
                                  </a:rPr>
                                  <m:t>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76" y="5644254"/>
                <a:ext cx="4091761" cy="9694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972550" y="3646325"/>
            <a:ext cx="281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These 4 quantities are the outputs from the </a:t>
            </a:r>
            <a:r>
              <a:rPr lang="en-ZA" dirty="0" err="1" smtClean="0">
                <a:solidFill>
                  <a:srgbClr val="0000FF"/>
                </a:solidFill>
              </a:rPr>
              <a:t>correlator</a:t>
            </a:r>
            <a:endParaRPr lang="en-ZA" dirty="0" smtClean="0">
              <a:solidFill>
                <a:srgbClr val="0000FF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69827" y="4342221"/>
            <a:ext cx="2005446" cy="1128509"/>
          </a:xfrm>
          <a:prstGeom prst="straightConnector1">
            <a:avLst/>
          </a:prstGeom>
          <a:ln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/>
          <p:cNvSpPr/>
          <p:nvPr/>
        </p:nvSpPr>
        <p:spPr>
          <a:xfrm rot="5400000">
            <a:off x="7156254" y="4036785"/>
            <a:ext cx="297110" cy="2867890"/>
          </a:xfrm>
          <a:prstGeom prst="leftBrace">
            <a:avLst>
              <a:gd name="adj1" fmla="val 8333"/>
              <a:gd name="adj2" fmla="val 51296"/>
            </a:avLst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6252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126228"/>
            <a:ext cx="10515600" cy="79641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Correlation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833056" y="2389872"/>
                <a:ext cx="2542363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=2⟨ </m:t>
                      </m:r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56" y="2389872"/>
                <a:ext cx="2542363" cy="47301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25279" y="1343082"/>
                <a:ext cx="3157916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ZA" sz="2800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ZA" sz="2800" b="1" dirty="0" smtClean="0"/>
                  <a:t>   </a:t>
                </a:r>
                <a:r>
                  <a:rPr lang="en-ZA" sz="2800" dirty="0" smtClean="0"/>
                  <a:t>,</a:t>
                </a:r>
                <a:r>
                  <a:rPr lang="en-ZA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2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ZA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ZA" sz="2800" b="1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ZA" sz="28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279" y="1343082"/>
                <a:ext cx="3157916" cy="464101"/>
              </a:xfrm>
              <a:prstGeom prst="rect">
                <a:avLst/>
              </a:prstGeom>
              <a:blipFill rotWithShape="0">
                <a:blip r:embed="rId3"/>
                <a:stretch>
                  <a:fillRect t="-22368" b="-4078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38899" y="3110685"/>
                <a:ext cx="3484928" cy="5802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=2⟨</m:t>
                    </m:r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ZA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</m:d>
                    <m:sSup>
                      <m:sSup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Z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sz="28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</m:e>
                      <m:sup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99" y="3110685"/>
                <a:ext cx="3484928" cy="5802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11264" y="4198957"/>
                <a:ext cx="3170996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=2⟨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64" y="4198957"/>
                <a:ext cx="3170996" cy="4730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38899" y="5167568"/>
                <a:ext cx="3176832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ZA" sz="2800" b="0" dirty="0" smtClean="0"/>
                  <a:t>         </a:t>
                </a:r>
                <a14:m>
                  <m:oMath xmlns:m="http://schemas.openxmlformats.org/officeDocument/2006/math"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=⟨</m:t>
                    </m:r>
                    <m:sSub>
                      <m:sSub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ZA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ZA" sz="28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  <m:sSup>
                          <m:sSupPr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ZA" sz="2800" b="1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sSubSup>
                      <m:sSubSupPr>
                        <m:ctrlP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899" y="5167568"/>
                <a:ext cx="3176832" cy="4730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8331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9" y="115743"/>
            <a:ext cx="10515600" cy="91295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Coherency, or Brightness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15373" y="1266927"/>
                <a:ext cx="3353161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=⟨</m:t>
                      </m:r>
                      <m:sSub>
                        <m:sSub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ZA" sz="2800" b="1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sSup>
                            <m:sSupPr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800" b="1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ZA" sz="2800" i="1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373" y="1266927"/>
                <a:ext cx="3353161" cy="5653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76746" y="2234594"/>
            <a:ext cx="8476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00FF"/>
                </a:solidFill>
              </a:rPr>
              <a:t>By definition, the </a:t>
            </a:r>
            <a:r>
              <a:rPr lang="en-ZA" sz="2800" dirty="0" smtClean="0">
                <a:solidFill>
                  <a:srgbClr val="CC0099"/>
                </a:solidFill>
              </a:rPr>
              <a:t>coherency</a:t>
            </a:r>
            <a:r>
              <a:rPr lang="en-ZA" sz="2800" dirty="0" smtClean="0">
                <a:solidFill>
                  <a:srgbClr val="0000FF"/>
                </a:solidFill>
              </a:rPr>
              <a:t>, or </a:t>
            </a:r>
            <a:r>
              <a:rPr lang="en-ZA" sz="2800" dirty="0" smtClean="0">
                <a:solidFill>
                  <a:srgbClr val="CC0099"/>
                </a:solidFill>
              </a:rPr>
              <a:t>brightness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FF0000"/>
                </a:solidFill>
              </a:rPr>
              <a:t>B</a:t>
            </a:r>
            <a:r>
              <a:rPr lang="en-ZA" sz="2800" dirty="0" smtClean="0">
                <a:solidFill>
                  <a:srgbClr val="0000FF"/>
                </a:solidFill>
              </a:rPr>
              <a:t>, is given by:</a:t>
            </a:r>
            <a:endParaRPr lang="en-ZA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15980" y="3146197"/>
                <a:ext cx="5059911" cy="78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⟨2</m:t>
                    </m:r>
                    <m:r>
                      <a:rPr lang="en-ZA" sz="2800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800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ZA" sz="2800" dirty="0"/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ZA" sz="2800" dirty="0" smtClean="0"/>
                  <a:t> 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𝑖𝑉</m:t>
                              </m:r>
                            </m:e>
                            <m:e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ZA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980" y="3146197"/>
                <a:ext cx="5059911" cy="785280"/>
              </a:xfrm>
              <a:prstGeom prst="rect">
                <a:avLst/>
              </a:prstGeom>
              <a:blipFill rotWithShape="0">
                <a:blip r:embed="rId3"/>
                <a:stretch>
                  <a:fillRect b="-6202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83216" y="4188117"/>
                <a:ext cx="932543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⟨</m:t>
                    </m:r>
                    <m:r>
                      <a:rPr lang="en-ZA" sz="2800" b="1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sSup>
                      <m:sSupPr>
                        <m:ctrlP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sz="2800" b="1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ZA" sz="280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ZA" sz="2800" dirty="0"/>
                  <a:t> 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ZA" sz="2800" dirty="0"/>
                  <a:t> </a:t>
                </a:r>
                <a:r>
                  <a:rPr lang="en-ZA" sz="2800" dirty="0" smtClean="0">
                    <a:solidFill>
                      <a:srgbClr val="0000FF"/>
                    </a:solidFill>
                  </a:rPr>
                  <a:t>is the coherence of the electromagnetic field with itself,</a:t>
                </a:r>
              </a:p>
              <a:p>
                <a:pPr algn="ctr"/>
                <a:r>
                  <a:rPr lang="en-ZA" sz="2800" dirty="0">
                    <a:solidFill>
                      <a:srgbClr val="0000FF"/>
                    </a:solidFill>
                  </a:rPr>
                  <a:t> </a:t>
                </a:r>
                <a:r>
                  <a:rPr lang="en-ZA" sz="2800" dirty="0" smtClean="0">
                    <a:solidFill>
                      <a:srgbClr val="0000FF"/>
                    </a:solidFill>
                  </a:rPr>
                  <a:t>and is described by the </a:t>
                </a:r>
                <a:r>
                  <a:rPr lang="en-ZA" sz="2800" dirty="0" smtClean="0">
                    <a:solidFill>
                      <a:srgbClr val="0000FF"/>
                    </a:solidFill>
                  </a:rPr>
                  <a:t>Stokes parameters </a:t>
                </a:r>
                <a14:m>
                  <m:oMath xmlns:m="http://schemas.openxmlformats.org/officeDocument/2006/math">
                    <m:r>
                      <a:rPr lang="en-ZA" sz="28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ZA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ZA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16" y="4188117"/>
                <a:ext cx="9325437" cy="954107"/>
              </a:xfrm>
              <a:prstGeom prst="rect">
                <a:avLst/>
              </a:prstGeom>
              <a:blipFill rotWithShape="0">
                <a:blip r:embed="rId4"/>
                <a:stretch>
                  <a:fillRect t="-5732" r="-850" b="-1719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214957" y="5469400"/>
                <a:ext cx="2536272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57" y="5469400"/>
                <a:ext cx="2536272" cy="565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40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4132</TotalTime>
  <Words>1316</Words>
  <Application>Microsoft Office PowerPoint</Application>
  <PresentationFormat>Widescreen</PresentationFormat>
  <Paragraphs>398</Paragraphs>
  <Slides>40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    Radio-Interferometric Measurement Equation  Introductory Radio Interferometry Course  Radio Astronomy Techniques and Technologies Group (RATT) Rhodes University</vt:lpstr>
      <vt:lpstr>Radio-Interferometric Measurement Equation                                             (RIME)</vt:lpstr>
      <vt:lpstr>Introduction</vt:lpstr>
      <vt:lpstr>Propagation effects absent</vt:lpstr>
      <vt:lpstr>Propagation effects present</vt:lpstr>
      <vt:lpstr>Correlation</vt:lpstr>
      <vt:lpstr>Visibility</vt:lpstr>
      <vt:lpstr>Correlation</vt:lpstr>
      <vt:lpstr>Coherency, or Brightness</vt:lpstr>
      <vt:lpstr>Radio-Interferometric Measurement Equation                                             (RIME)</vt:lpstr>
      <vt:lpstr>Component Jones matrices</vt:lpstr>
      <vt:lpstr>Component Jones matrices</vt:lpstr>
      <vt:lpstr>Component Jones matrices</vt:lpstr>
      <vt:lpstr>Component Jones matrices</vt:lpstr>
      <vt:lpstr>Calibration</vt:lpstr>
      <vt:lpstr>Direction-independent and  direction-dependent effects</vt:lpstr>
      <vt:lpstr>Direction-independent and  direction-dependent effects</vt:lpstr>
      <vt:lpstr>Direction-independent and  direction-dependent effects</vt:lpstr>
      <vt:lpstr>Direction-independent effects</vt:lpstr>
      <vt:lpstr>Direction-dependent effects</vt:lpstr>
      <vt:lpstr>Structure of Jones matrices</vt:lpstr>
      <vt:lpstr>Rotation matrices</vt:lpstr>
      <vt:lpstr>Leakage matrices</vt:lpstr>
      <vt:lpstr>Gain matrices</vt:lpstr>
      <vt:lpstr>Direction dependent effects: Primary beam</vt:lpstr>
      <vt:lpstr>Primary beam amplitude variation with distance from center</vt:lpstr>
      <vt:lpstr>JVLA primary beam</vt:lpstr>
      <vt:lpstr>Primary beam rotation</vt:lpstr>
      <vt:lpstr>Variation of primary beam with frequency</vt:lpstr>
      <vt:lpstr>Incorporating primary beam in calibration </vt:lpstr>
      <vt:lpstr>Effect of primary beam on noise  over the field of view</vt:lpstr>
      <vt:lpstr>Calibration procedure</vt:lpstr>
      <vt:lpstr>Differential gains</vt:lpstr>
      <vt:lpstr>Differential gains</vt:lpstr>
      <vt:lpstr>Incorporating differential gains in calibration </vt:lpstr>
      <vt:lpstr>Differential gains</vt:lpstr>
      <vt:lpstr>Incorporating primary beam in calibration </vt:lpstr>
      <vt:lpstr>References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 Introductory Radio Interferometry Course  Radio Astronomy Techniques and Technologies Group (RATT) Rhodes University</dc:title>
  <dc:creator>mmitra</dc:creator>
  <cp:lastModifiedBy>mmitra</cp:lastModifiedBy>
  <cp:revision>131</cp:revision>
  <dcterms:created xsi:type="dcterms:W3CDTF">2015-01-20T10:17:56Z</dcterms:created>
  <dcterms:modified xsi:type="dcterms:W3CDTF">2015-01-29T08:13:02Z</dcterms:modified>
</cp:coreProperties>
</file>